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hyperlink" Target="http://www.scouting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lbsa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11" Type="http://schemas.openxmlformats.org/officeDocument/2006/relationships/image" Target="../media/image29.jpg"/><Relationship Id="rId5" Type="http://schemas.openxmlformats.org/officeDocument/2006/relationships/image" Target="../media/image25.jpg"/><Relationship Id="rId10" Type="http://schemas.openxmlformats.org/officeDocument/2006/relationships/image" Target="../media/image28.jpg"/><Relationship Id="rId4" Type="http://schemas.openxmlformats.org/officeDocument/2006/relationships/image" Target="../media/image24.jpg"/><Relationship Id="rId9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724" y="-153735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0975" y="3124200"/>
            <a:ext cx="1162050" cy="1314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0140" y="2025389"/>
            <a:ext cx="2207103" cy="959726"/>
          </a:xfrm>
          <a:prstGeom prst="rect">
            <a:avLst/>
          </a:prstGeom>
        </p:spPr>
        <p:txBody>
          <a:bodyPr wrap="square" lIns="0" tIns="26416" rIns="0" bIns="0" rtlCol="0">
            <a:noAutofit/>
          </a:bodyPr>
          <a:lstStyle/>
          <a:p>
            <a:pPr marL="12700" marR="36531">
              <a:lnSpc>
                <a:spcPts val="4160"/>
              </a:lnSpc>
            </a:pPr>
            <a:r>
              <a:rPr sz="3950" b="1" spc="-10" dirty="0">
                <a:solidFill>
                  <a:srgbClr val="005AA2"/>
                </a:solidFill>
                <a:latin typeface="Arial"/>
                <a:cs typeface="Arial"/>
              </a:rPr>
              <a:t>Program</a:t>
            </a:r>
            <a:endParaRPr sz="3950" dirty="0">
              <a:latin typeface="Arial"/>
              <a:cs typeface="Arial"/>
            </a:endParaRPr>
          </a:p>
          <a:p>
            <a:pPr marL="1337945">
              <a:lnSpc>
                <a:spcPct val="95825"/>
              </a:lnSpc>
            </a:pPr>
            <a:r>
              <a:rPr lang="en-US" sz="2750" b="1" spc="5" dirty="0">
                <a:solidFill>
                  <a:srgbClr val="005AA2"/>
                </a:solidFill>
                <a:latin typeface="Arial"/>
                <a:cs typeface="Arial"/>
              </a:rPr>
              <a:t>May</a:t>
            </a:r>
            <a:endParaRPr sz="27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19724" y="2025389"/>
            <a:ext cx="2221118" cy="959726"/>
          </a:xfrm>
          <a:prstGeom prst="rect">
            <a:avLst/>
          </a:prstGeom>
        </p:spPr>
        <p:txBody>
          <a:bodyPr wrap="square" lIns="0" tIns="26416" rIns="0" bIns="0" rtlCol="0">
            <a:noAutofit/>
          </a:bodyPr>
          <a:lstStyle/>
          <a:p>
            <a:pPr marL="12700">
              <a:lnSpc>
                <a:spcPts val="4160"/>
              </a:lnSpc>
            </a:pPr>
            <a:r>
              <a:rPr sz="3950" b="1" spc="-13" dirty="0">
                <a:solidFill>
                  <a:srgbClr val="005AA2"/>
                </a:solidFill>
                <a:latin typeface="Arial"/>
                <a:cs typeface="Arial"/>
              </a:rPr>
              <a:t>Planning</a:t>
            </a:r>
            <a:endParaRPr sz="3950" dirty="0">
              <a:latin typeface="Arial"/>
              <a:cs typeface="Arial"/>
            </a:endParaRPr>
          </a:p>
          <a:p>
            <a:pPr marL="14203" marR="75819">
              <a:lnSpc>
                <a:spcPct val="95825"/>
              </a:lnSpc>
            </a:pPr>
            <a:r>
              <a:rPr lang="en-US" sz="2750" b="1" spc="22" dirty="0">
                <a:solidFill>
                  <a:srgbClr val="005AA2"/>
                </a:solidFill>
                <a:latin typeface="Arial"/>
                <a:cs typeface="Arial"/>
              </a:rPr>
              <a:t>2020</a:t>
            </a:r>
            <a:endParaRPr sz="275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5586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6575" y="412074"/>
            <a:ext cx="3373944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Other Resources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575" y="1683536"/>
            <a:ext cx="906885" cy="884605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5" dirty="0">
                <a:solidFill>
                  <a:srgbClr val="005AA2"/>
                </a:solidFill>
                <a:latin typeface="Arial"/>
                <a:cs typeface="Arial"/>
              </a:rPr>
              <a:t>There</a:t>
            </a:r>
            <a:endParaRPr sz="2400">
              <a:latin typeface="Arial"/>
              <a:cs typeface="Arial"/>
            </a:endParaRPr>
          </a:p>
          <a:p>
            <a:pPr marL="438205" marR="314533" algn="ctr">
              <a:lnSpc>
                <a:spcPct val="95825"/>
              </a:lnSpc>
              <a:spcBef>
                <a:spcPts val="1919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520" y="1683536"/>
            <a:ext cx="1449948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11" dirty="0">
                <a:solidFill>
                  <a:srgbClr val="005AA2"/>
                </a:solidFill>
                <a:latin typeface="Arial"/>
                <a:cs typeface="Arial"/>
              </a:rPr>
              <a:t>is Always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0439" y="1683536"/>
            <a:ext cx="2154892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2" dirty="0">
                <a:solidFill>
                  <a:srgbClr val="005AA2"/>
                </a:solidFill>
                <a:latin typeface="Arial"/>
                <a:cs typeface="Arial"/>
              </a:rPr>
              <a:t>Help Available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1864" y="2285249"/>
            <a:ext cx="5227479" cy="3211258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43811">
              <a:lnSpc>
                <a:spcPts val="2165"/>
              </a:lnSpc>
            </a:pPr>
            <a:r>
              <a:rPr sz="2000" b="1" spc="3" dirty="0">
                <a:solidFill>
                  <a:srgbClr val="005AA2"/>
                </a:solidFill>
                <a:latin typeface="Arial"/>
                <a:cs typeface="Arial"/>
              </a:rPr>
              <a:t>Council &amp; national websites</a:t>
            </a:r>
            <a:endParaRPr sz="2000" dirty="0">
              <a:latin typeface="Arial"/>
              <a:cs typeface="Arial"/>
            </a:endParaRPr>
          </a:p>
          <a:p>
            <a:pPr marL="470281" marR="43811">
              <a:lnSpc>
                <a:spcPct val="95825"/>
              </a:lnSpc>
              <a:spcBef>
                <a:spcPts val="444"/>
              </a:spcBef>
            </a:pPr>
            <a:r>
              <a:rPr lang="en-US" sz="2000" b="1" spc="3" dirty="0">
                <a:solidFill>
                  <a:srgbClr val="005AA2"/>
                </a:solidFill>
                <a:latin typeface="Arial"/>
                <a:cs typeface="Arial"/>
                <a:hlinkClick r:id="rId6"/>
              </a:rPr>
              <a:t>www.stlbsa.org/</a:t>
            </a:r>
            <a:endParaRPr lang="en-US" sz="2000" b="1" spc="3" dirty="0">
              <a:solidFill>
                <a:srgbClr val="005AA2"/>
              </a:solidFill>
              <a:latin typeface="Arial"/>
              <a:cs typeface="Arial"/>
            </a:endParaRPr>
          </a:p>
          <a:p>
            <a:pPr marL="470281" marR="43811">
              <a:lnSpc>
                <a:spcPct val="95825"/>
              </a:lnSpc>
              <a:spcBef>
                <a:spcPts val="444"/>
              </a:spcBef>
            </a:pPr>
            <a:r>
              <a:rPr sz="2000" b="1" u="sng" spc="7" dirty="0">
                <a:solidFill>
                  <a:srgbClr val="0000FF"/>
                </a:solidFill>
                <a:latin typeface="Arial"/>
                <a:cs typeface="Arial"/>
                <a:hlinkClick r:id="rId7"/>
              </a:rPr>
              <a:t>www.scouting.org</a:t>
            </a:r>
            <a:endParaRPr sz="2000" dirty="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55"/>
              </a:spcBef>
            </a:pPr>
            <a:r>
              <a:rPr sz="2000" b="1" spc="1" dirty="0">
                <a:solidFill>
                  <a:srgbClr val="005AA2"/>
                </a:solidFill>
                <a:latin typeface="Arial"/>
                <a:cs typeface="Arial"/>
              </a:rPr>
              <a:t>Pack &amp; Troop Websites</a:t>
            </a:r>
            <a:endParaRPr sz="2000" dirty="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627"/>
              </a:spcBef>
            </a:pPr>
            <a:r>
              <a:rPr sz="2000" b="1" spc="3" dirty="0">
                <a:solidFill>
                  <a:srgbClr val="005AA2"/>
                </a:solidFill>
                <a:latin typeface="Arial"/>
                <a:cs typeface="Arial"/>
              </a:rPr>
              <a:t>Council sponsored fundraisers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6"/>
              </a:spcBef>
            </a:pPr>
            <a:r>
              <a:rPr sz="2000" b="1" spc="-1" dirty="0">
                <a:solidFill>
                  <a:srgbClr val="005AA2"/>
                </a:solidFill>
                <a:latin typeface="Arial"/>
                <a:cs typeface="Arial"/>
              </a:rPr>
              <a:t>Ideal Year of Scouting – Unit Budget Sheet</a:t>
            </a:r>
            <a:endParaRPr sz="2000" dirty="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52"/>
              </a:spcBef>
            </a:pPr>
            <a:r>
              <a:rPr sz="2000" b="1" spc="4" dirty="0">
                <a:solidFill>
                  <a:srgbClr val="005AA2"/>
                </a:solidFill>
                <a:latin typeface="Arial"/>
                <a:cs typeface="Arial"/>
              </a:rPr>
              <a:t>Chartering Organization</a:t>
            </a:r>
            <a:endParaRPr sz="2000" dirty="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630"/>
              </a:spcBef>
            </a:pPr>
            <a:r>
              <a:rPr sz="2000" b="1" spc="8" dirty="0">
                <a:solidFill>
                  <a:srgbClr val="005AA2"/>
                </a:solidFill>
                <a:latin typeface="Arial"/>
                <a:cs typeface="Arial"/>
              </a:rPr>
              <a:t>Unit Commissioner</a:t>
            </a:r>
            <a:endParaRPr sz="2000" dirty="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55"/>
              </a:spcBef>
            </a:pPr>
            <a:r>
              <a:rPr sz="2000" b="1" spc="5" dirty="0">
                <a:solidFill>
                  <a:srgbClr val="005AA2"/>
                </a:solidFill>
                <a:latin typeface="Arial"/>
                <a:cs typeface="Arial"/>
              </a:rPr>
              <a:t>Council staff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4092" y="3382275"/>
            <a:ext cx="154305" cy="211423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158">
              <a:lnSpc>
                <a:spcPts val="2165"/>
              </a:lnSpc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518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556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2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630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555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10</a:t>
            </a:r>
            <a:endParaRPr sz="950">
              <a:latin typeface="Arial"/>
              <a:cs typeface="Arial"/>
            </a:endParaRPr>
          </a:p>
        </p:txBody>
      </p:sp>
      <p:pic>
        <p:nvPicPr>
          <p:cNvPr id="16" name="Picture 15" descr="A picture containing close, red, stuffed, white&#10;&#10;Description automatically generated">
            <a:extLst>
              <a:ext uri="{FF2B5EF4-FFF2-40B4-BE49-F238E27FC236}">
                <a16:creationId xmlns:a16="http://schemas.microsoft.com/office/drawing/2014/main" id="{2E0A9DBA-9814-4EF6-8EF3-6D09A389F0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40" y="4637029"/>
            <a:ext cx="2921405" cy="11685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00850" y="3248025"/>
            <a:ext cx="2095500" cy="274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6575" y="412074"/>
            <a:ext cx="346911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" dirty="0">
                <a:solidFill>
                  <a:srgbClr val="FFFFFF"/>
                </a:solidFill>
                <a:latin typeface="Arial"/>
                <a:cs typeface="Arial"/>
              </a:rPr>
              <a:t>Steps to 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575" y="1683536"/>
            <a:ext cx="733398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Step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8171" y="1683536"/>
            <a:ext cx="7380710" cy="884605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38623">
              <a:lnSpc>
                <a:spcPts val="2555"/>
              </a:lnSpc>
            </a:pPr>
            <a:r>
              <a:rPr sz="2400" b="1" spc="1" dirty="0">
                <a:solidFill>
                  <a:srgbClr val="005AA2"/>
                </a:solidFill>
                <a:latin typeface="Arial"/>
                <a:cs typeface="Arial"/>
              </a:rPr>
              <a:t>#1 – Conduct a Program Planning meeting</a:t>
            </a:r>
            <a:endParaRPr sz="2400">
              <a:latin typeface="Arial"/>
              <a:cs typeface="Arial"/>
            </a:endParaRPr>
          </a:p>
          <a:p>
            <a:pPr marL="186392">
              <a:lnSpc>
                <a:spcPct val="95825"/>
              </a:lnSpc>
              <a:spcBef>
                <a:spcPts val="1919"/>
              </a:spcBef>
            </a:pPr>
            <a:r>
              <a:rPr sz="2000" b="1" spc="-1" dirty="0">
                <a:solidFill>
                  <a:srgbClr val="005AA2"/>
                </a:solidFill>
                <a:latin typeface="Arial"/>
                <a:cs typeface="Arial"/>
              </a:rPr>
              <a:t>Gather input from Scouts &amp; parents – what activities would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4092" y="2304664"/>
            <a:ext cx="218544" cy="282892"/>
          </a:xfrm>
          <a:prstGeom prst="rect">
            <a:avLst/>
          </a:prstGeom>
        </p:spPr>
        <p:txBody>
          <a:bodyPr wrap="square" lIns="0" tIns="13906" rIns="0" bIns="0" rtlCol="0">
            <a:noAutofit/>
          </a:bodyPr>
          <a:lstStyle/>
          <a:p>
            <a:pPr marL="12700">
              <a:lnSpc>
                <a:spcPts val="2190"/>
              </a:lnSpc>
            </a:pPr>
            <a:r>
              <a:rPr sz="2000" spc="11" dirty="0">
                <a:solidFill>
                  <a:srgbClr val="005AA2"/>
                </a:solidFill>
                <a:latin typeface="Courier New"/>
                <a:cs typeface="Courier New"/>
              </a:rPr>
              <a:t>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1864" y="2590430"/>
            <a:ext cx="5641900" cy="588327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-2" dirty="0">
                <a:solidFill>
                  <a:srgbClr val="005AA2"/>
                </a:solidFill>
                <a:latin typeface="Arial"/>
                <a:cs typeface="Arial"/>
              </a:rPr>
              <a:t>they be most interested in, or in other words –</a:t>
            </a:r>
            <a:endParaRPr sz="2000">
              <a:latin typeface="Arial"/>
              <a:cs typeface="Arial"/>
            </a:endParaRPr>
          </a:p>
          <a:p>
            <a:pPr marL="12700" marR="38623">
              <a:lnSpc>
                <a:spcPct val="95825"/>
              </a:lnSpc>
            </a:pPr>
            <a:r>
              <a:rPr sz="2000" b="1" spc="-2" dirty="0">
                <a:solidFill>
                  <a:srgbClr val="005AA2"/>
                </a:solidFill>
                <a:latin typeface="Arial"/>
                <a:cs typeface="Arial"/>
              </a:rPr>
              <a:t>be their “Ideal Year of Scouting”?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6506" y="2590430"/>
            <a:ext cx="1469932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13" dirty="0">
                <a:solidFill>
                  <a:srgbClr val="005AA2"/>
                </a:solidFill>
                <a:latin typeface="Arial"/>
                <a:cs typeface="Arial"/>
              </a:rPr>
              <a:t>what would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1864" y="3630306"/>
            <a:ext cx="2091519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-4" dirty="0">
                <a:solidFill>
                  <a:srgbClr val="005AA2"/>
                </a:solidFill>
                <a:latin typeface="Arial"/>
                <a:cs typeface="Arial"/>
              </a:rPr>
              <a:t>Write down all of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6050" y="3630306"/>
            <a:ext cx="1920287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-6" dirty="0">
                <a:solidFill>
                  <a:srgbClr val="005AA2"/>
                </a:solidFill>
                <a:latin typeface="Arial"/>
                <a:cs typeface="Arial"/>
              </a:rPr>
              <a:t>their ideas on 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747" y="3630306"/>
            <a:ext cx="1158367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13" dirty="0">
                <a:solidFill>
                  <a:srgbClr val="005AA2"/>
                </a:solidFill>
                <a:latin typeface="Arial"/>
                <a:cs typeface="Arial"/>
              </a:rPr>
              <a:t>flip chart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4092" y="3649721"/>
            <a:ext cx="218544" cy="282892"/>
          </a:xfrm>
          <a:prstGeom prst="rect">
            <a:avLst/>
          </a:prstGeom>
        </p:spPr>
        <p:txBody>
          <a:bodyPr wrap="square" lIns="0" tIns="13906" rIns="0" bIns="0" rtlCol="0">
            <a:noAutofit/>
          </a:bodyPr>
          <a:lstStyle/>
          <a:p>
            <a:pPr marL="12700">
              <a:lnSpc>
                <a:spcPts val="2190"/>
              </a:lnSpc>
            </a:pPr>
            <a:r>
              <a:rPr sz="2000" spc="11" dirty="0">
                <a:solidFill>
                  <a:srgbClr val="005AA2"/>
                </a:solidFill>
                <a:latin typeface="Courier New"/>
                <a:cs typeface="Courier New"/>
              </a:rPr>
              <a:t>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11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1625" y="2876550"/>
            <a:ext cx="2114550" cy="2771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6575" y="412074"/>
            <a:ext cx="346911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" dirty="0">
                <a:solidFill>
                  <a:srgbClr val="FFFFFF"/>
                </a:solidFill>
                <a:latin typeface="Arial"/>
                <a:cs typeface="Arial"/>
              </a:rPr>
              <a:t>Steps to 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575" y="1683536"/>
            <a:ext cx="2079978" cy="70288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5" dirty="0">
                <a:solidFill>
                  <a:srgbClr val="005AA2"/>
                </a:solidFill>
                <a:latin typeface="Arial"/>
                <a:cs typeface="Arial"/>
              </a:rPr>
              <a:t>Step #2 – Unit</a:t>
            </a:r>
            <a:endParaRPr sz="2400">
              <a:latin typeface="Arial"/>
              <a:cs typeface="Arial"/>
            </a:endParaRPr>
          </a:p>
          <a:p>
            <a:pPr marL="355917" marR="45815">
              <a:lnSpc>
                <a:spcPct val="95825"/>
              </a:lnSpc>
              <a:spcBef>
                <a:spcPts val="42"/>
              </a:spcBef>
            </a:pPr>
            <a:r>
              <a:rPr sz="2400" b="1" spc="20" dirty="0">
                <a:solidFill>
                  <a:srgbClr val="005AA2"/>
                </a:solidFill>
                <a:latin typeface="Arial"/>
                <a:cs typeface="Arial"/>
              </a:rPr>
              <a:t>feasible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34219" y="1683536"/>
            <a:ext cx="1651841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2" dirty="0">
                <a:solidFill>
                  <a:srgbClr val="005AA2"/>
                </a:solidFill>
                <a:latin typeface="Arial"/>
                <a:cs typeface="Arial"/>
              </a:rPr>
              <a:t>Committee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2199" y="1683536"/>
            <a:ext cx="4053171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2" dirty="0">
                <a:solidFill>
                  <a:srgbClr val="005AA2"/>
                </a:solidFill>
                <a:latin typeface="Arial"/>
                <a:cs typeface="Arial"/>
              </a:rPr>
              <a:t>determines which ideas 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5315" y="2687710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1446" y="2687625"/>
            <a:ext cx="2747915" cy="53117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>
                <a:solidFill>
                  <a:srgbClr val="1F487C"/>
                </a:solidFill>
                <a:latin typeface="Arial"/>
                <a:cs typeface="Arial"/>
              </a:rPr>
              <a:t>Cross off activities that are</a:t>
            </a:r>
            <a:endParaRPr sz="1800">
              <a:latin typeface="Arial"/>
              <a:cs typeface="Arial"/>
            </a:endParaRPr>
          </a:p>
          <a:p>
            <a:pPr marL="12700" marR="34337">
              <a:lnSpc>
                <a:spcPct val="95825"/>
              </a:lnSpc>
              <a:spcBef>
                <a:spcPts val="13"/>
              </a:spcBef>
            </a:pP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against BSA policy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5315" y="3517655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1446" y="3517570"/>
            <a:ext cx="3131581" cy="79775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>
                <a:solidFill>
                  <a:srgbClr val="1F487C"/>
                </a:solidFill>
                <a:latin typeface="Arial"/>
                <a:cs typeface="Arial"/>
              </a:rPr>
              <a:t>Cross off activities that are not</a:t>
            </a:r>
            <a:endParaRPr sz="1800">
              <a:latin typeface="Arial"/>
              <a:cs typeface="Arial"/>
            </a:endParaRPr>
          </a:p>
          <a:p>
            <a:pPr marL="12700" marR="34337">
              <a:lnSpc>
                <a:spcPct val="95825"/>
              </a:lnSpc>
              <a:spcBef>
                <a:spcPts val="8"/>
              </a:spcBef>
            </a:pP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feasible (going to the moon</a:t>
            </a:r>
            <a:endParaRPr sz="1800">
              <a:latin typeface="Arial"/>
              <a:cs typeface="Arial"/>
            </a:endParaRPr>
          </a:p>
          <a:p>
            <a:pPr marL="12700" marR="34337">
              <a:lnSpc>
                <a:spcPct val="95825"/>
              </a:lnSpc>
              <a:spcBef>
                <a:spcPts val="30"/>
              </a:spcBef>
            </a:pPr>
            <a:r>
              <a:rPr sz="1800" spc="5" dirty="0">
                <a:solidFill>
                  <a:srgbClr val="1F487C"/>
                </a:solidFill>
                <a:latin typeface="Arial"/>
                <a:cs typeface="Arial"/>
              </a:rPr>
              <a:t>would be great, but…)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5315" y="4614554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1446" y="4614469"/>
            <a:ext cx="3416301" cy="807402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 marR="26730">
              <a:lnSpc>
                <a:spcPts val="1939"/>
              </a:lnSpc>
            </a:pPr>
            <a:r>
              <a:rPr sz="1800" spc="-3" dirty="0">
                <a:solidFill>
                  <a:srgbClr val="1F487C"/>
                </a:solidFill>
                <a:latin typeface="Arial"/>
                <a:cs typeface="Arial"/>
              </a:rPr>
              <a:t>Don’t be to eager to cross of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69"/>
              </a:lnSpc>
              <a:spcBef>
                <a:spcPts val="8"/>
              </a:spcBef>
            </a:pPr>
            <a:r>
              <a:rPr sz="1800" spc="19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800" spc="44" dirty="0">
                <a:solidFill>
                  <a:srgbClr val="1F487C"/>
                </a:solidFill>
                <a:latin typeface="Arial"/>
                <a:cs typeface="Arial"/>
              </a:rPr>
              <a:t>h</a:t>
            </a: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spc="44" dirty="0">
                <a:solidFill>
                  <a:srgbClr val="1F487C"/>
                </a:solidFill>
                <a:latin typeface="Arial"/>
                <a:cs typeface="Arial"/>
              </a:rPr>
              <a:t>ng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1800" spc="-1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19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800" spc="44" dirty="0">
                <a:solidFill>
                  <a:srgbClr val="1F487C"/>
                </a:solidFill>
                <a:latin typeface="Arial"/>
                <a:cs typeface="Arial"/>
              </a:rPr>
              <a:t>h</a:t>
            </a: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800" spc="-9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spc="44" dirty="0">
                <a:solidFill>
                  <a:srgbClr val="1F487C"/>
                </a:solidFill>
                <a:latin typeface="Arial"/>
                <a:cs typeface="Arial"/>
              </a:rPr>
              <a:t>gh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44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800" spc="-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44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ss</a:t>
            </a: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spc="44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1800" spc="5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800" spc="-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wi</a:t>
            </a:r>
            <a:r>
              <a:rPr sz="1800" spc="19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h 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69"/>
              </a:lnSpc>
              <a:spcBef>
                <a:spcPts val="107"/>
              </a:spcBef>
            </a:pPr>
            <a:r>
              <a:rPr sz="1800" spc="1" dirty="0">
                <a:solidFill>
                  <a:srgbClr val="1F487C"/>
                </a:solidFill>
                <a:latin typeface="Arial"/>
                <a:cs typeface="Arial"/>
              </a:rPr>
              <a:t>more planning (Disney Land)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12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3450" y="2590800"/>
            <a:ext cx="2152650" cy="2857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6575" y="412074"/>
            <a:ext cx="346911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" dirty="0">
                <a:solidFill>
                  <a:srgbClr val="FFFFFF"/>
                </a:solidFill>
                <a:latin typeface="Arial"/>
                <a:cs typeface="Arial"/>
              </a:rPr>
              <a:t>Steps to 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575" y="1683536"/>
            <a:ext cx="733398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Step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8171" y="1683536"/>
            <a:ext cx="41299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7" dirty="0">
                <a:solidFill>
                  <a:srgbClr val="005AA2"/>
                </a:solidFill>
                <a:latin typeface="Arial"/>
                <a:cs typeface="Arial"/>
              </a:rPr>
              <a:t>#3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9420" y="1683536"/>
            <a:ext cx="24103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7070" y="1683536"/>
            <a:ext cx="1031502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12" dirty="0">
                <a:solidFill>
                  <a:srgbClr val="005AA2"/>
                </a:solidFill>
                <a:latin typeface="Arial"/>
                <a:cs typeface="Arial"/>
              </a:rPr>
              <a:t>Create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5549" y="1683536"/>
            <a:ext cx="24103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2725" y="1683536"/>
            <a:ext cx="2118546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3" dirty="0">
                <a:solidFill>
                  <a:srgbClr val="005AA2"/>
                </a:solidFill>
                <a:latin typeface="Arial"/>
                <a:cs typeface="Arial"/>
              </a:rPr>
              <a:t>“voting” chart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8495" y="2945393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4245" y="2945308"/>
            <a:ext cx="3429403" cy="53117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3" dirty="0">
                <a:solidFill>
                  <a:srgbClr val="1F487C"/>
                </a:solidFill>
                <a:latin typeface="Arial"/>
                <a:cs typeface="Arial"/>
              </a:rPr>
              <a:t>Consider adding council activities</a:t>
            </a:r>
            <a:endParaRPr sz="1800">
              <a:latin typeface="Arial"/>
              <a:cs typeface="Arial"/>
            </a:endParaRPr>
          </a:p>
          <a:p>
            <a:pPr marL="12700" marR="34337">
              <a:lnSpc>
                <a:spcPct val="95825"/>
              </a:lnSpc>
              <a:spcBef>
                <a:spcPts val="13"/>
              </a:spcBef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that the Scouts and Parents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4245" y="3498774"/>
            <a:ext cx="1551821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might not have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9353" y="3498774"/>
            <a:ext cx="1468495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6" dirty="0">
                <a:solidFill>
                  <a:srgbClr val="1F487C"/>
                </a:solidFill>
                <a:latin typeface="Arial"/>
                <a:cs typeface="Arial"/>
              </a:rPr>
              <a:t>thought about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13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2590800"/>
            <a:ext cx="5438775" cy="2867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6575" y="412074"/>
            <a:ext cx="346911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" dirty="0">
                <a:solidFill>
                  <a:srgbClr val="FFFFFF"/>
                </a:solidFill>
                <a:latin typeface="Arial"/>
                <a:cs typeface="Arial"/>
              </a:rPr>
              <a:t>Steps to 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6575" y="1683536"/>
            <a:ext cx="733398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Step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8171" y="1683536"/>
            <a:ext cx="41299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7" dirty="0">
                <a:solidFill>
                  <a:srgbClr val="005AA2"/>
                </a:solidFill>
                <a:latin typeface="Arial"/>
                <a:cs typeface="Arial"/>
              </a:rPr>
              <a:t>#4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9420" y="1683536"/>
            <a:ext cx="24103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7070" y="1683536"/>
            <a:ext cx="1423681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21" dirty="0">
                <a:solidFill>
                  <a:srgbClr val="005AA2"/>
                </a:solidFill>
                <a:latin typeface="Arial"/>
                <a:cs typeface="Arial"/>
              </a:rPr>
              <a:t>Everyone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15827" y="1683536"/>
            <a:ext cx="88000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35" dirty="0">
                <a:solidFill>
                  <a:srgbClr val="005AA2"/>
                </a:solidFill>
                <a:latin typeface="Arial"/>
                <a:cs typeface="Arial"/>
              </a:rPr>
              <a:t>Votes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0920" y="2658119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77051" y="2658034"/>
            <a:ext cx="2488094" cy="530796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4" dirty="0">
                <a:solidFill>
                  <a:srgbClr val="1F487C"/>
                </a:solidFill>
                <a:latin typeface="Arial"/>
                <a:cs typeface="Arial"/>
              </a:rPr>
              <a:t>Give each Scout/Parent</a:t>
            </a:r>
            <a:endParaRPr sz="1800">
              <a:latin typeface="Arial"/>
              <a:cs typeface="Arial"/>
            </a:endParaRPr>
          </a:p>
          <a:p>
            <a:pPr marL="12700" marR="34337">
              <a:lnSpc>
                <a:spcPct val="95825"/>
              </a:lnSpc>
              <a:spcBef>
                <a:spcPts val="8"/>
              </a:spcBef>
            </a:pPr>
            <a:r>
              <a:rPr sz="1800" spc="-3" dirty="0">
                <a:solidFill>
                  <a:srgbClr val="1F487C"/>
                </a:solidFill>
                <a:latin typeface="Arial"/>
                <a:cs typeface="Arial"/>
              </a:rPr>
              <a:t>some stickers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0920" y="3487810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7051" y="3487725"/>
            <a:ext cx="2556769" cy="530796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 marR="34337">
              <a:lnSpc>
                <a:spcPts val="1939"/>
              </a:lnSpc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Ask the Scout/Parent to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"/>
              </a:spcBef>
            </a:pPr>
            <a:r>
              <a:rPr sz="1800" spc="1" dirty="0">
                <a:solidFill>
                  <a:srgbClr val="1F487C"/>
                </a:solidFill>
                <a:latin typeface="Arial"/>
                <a:cs typeface="Arial"/>
              </a:rPr>
              <a:t>put their stickers on their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7051" y="4026229"/>
            <a:ext cx="708682" cy="259246"/>
          </a:xfrm>
          <a:prstGeom prst="rect">
            <a:avLst/>
          </a:prstGeom>
        </p:spPr>
        <p:txBody>
          <a:bodyPr wrap="square" lIns="0" tIns="12731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spc="-21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1800" spc="-21" baseline="26572" dirty="0">
                <a:solidFill>
                  <a:srgbClr val="1F487C"/>
                </a:solidFill>
                <a:latin typeface="Arial"/>
                <a:cs typeface="Arial"/>
              </a:rPr>
              <a:t>st</a:t>
            </a:r>
            <a:r>
              <a:rPr sz="1800" spc="-21" dirty="0">
                <a:solidFill>
                  <a:srgbClr val="1F487C"/>
                </a:solidFill>
                <a:latin typeface="Arial"/>
                <a:cs typeface="Arial"/>
              </a:rPr>
              <a:t>, 2</a:t>
            </a:r>
            <a:r>
              <a:rPr sz="1800" spc="-21" baseline="26572" dirty="0">
                <a:solidFill>
                  <a:srgbClr val="1F487C"/>
                </a:solidFill>
                <a:latin typeface="Arial"/>
                <a:cs typeface="Arial"/>
              </a:rPr>
              <a:t>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9284" y="4026229"/>
            <a:ext cx="314736" cy="259246"/>
          </a:xfrm>
          <a:prstGeom prst="rect">
            <a:avLst/>
          </a:prstGeom>
        </p:spPr>
        <p:txBody>
          <a:bodyPr wrap="square" lIns="0" tIns="12731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r>
              <a:rPr sz="1800" spc="-25" baseline="26572" dirty="0">
                <a:solidFill>
                  <a:srgbClr val="1F487C"/>
                </a:solidFill>
                <a:latin typeface="Arial"/>
                <a:cs typeface="Arial"/>
              </a:rPr>
              <a:t>rd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1365" y="4031158"/>
            <a:ext cx="444090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6" dirty="0">
                <a:solidFill>
                  <a:srgbClr val="1F487C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3525" y="4031158"/>
            <a:ext cx="970829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3" dirty="0">
                <a:solidFill>
                  <a:srgbClr val="1F487C"/>
                </a:solidFill>
                <a:latin typeface="Arial"/>
                <a:cs typeface="Arial"/>
              </a:rPr>
              <a:t>choice 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7051" y="4308018"/>
            <a:ext cx="2550360" cy="530923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activities to participate in</a:t>
            </a:r>
            <a:endParaRPr sz="1800">
              <a:latin typeface="Arial"/>
              <a:cs typeface="Arial"/>
            </a:endParaRPr>
          </a:p>
          <a:p>
            <a:pPr marL="12700" marR="34337">
              <a:lnSpc>
                <a:spcPct val="95825"/>
              </a:lnSpc>
              <a:spcBef>
                <a:spcPts val="8"/>
              </a:spcBef>
            </a:pPr>
            <a:r>
              <a:rPr sz="1800" spc="-6" dirty="0">
                <a:solidFill>
                  <a:srgbClr val="1F487C"/>
                </a:solidFill>
                <a:latin typeface="Arial"/>
                <a:cs typeface="Arial"/>
              </a:rPr>
              <a:t>next year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14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2590800"/>
            <a:ext cx="5334000" cy="2857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6575" y="412074"/>
            <a:ext cx="346911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" dirty="0">
                <a:solidFill>
                  <a:srgbClr val="FFFFFF"/>
                </a:solidFill>
                <a:latin typeface="Arial"/>
                <a:cs typeface="Arial"/>
              </a:rPr>
              <a:t>Steps to 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6575" y="1683536"/>
            <a:ext cx="733398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Step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78171" y="1683536"/>
            <a:ext cx="41299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7" dirty="0">
                <a:solidFill>
                  <a:srgbClr val="005AA2"/>
                </a:solidFill>
                <a:latin typeface="Arial"/>
                <a:cs typeface="Arial"/>
              </a:rPr>
              <a:t>#5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9420" y="1683536"/>
            <a:ext cx="24103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57070" y="1683536"/>
            <a:ext cx="1201935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23" dirty="0">
                <a:solidFill>
                  <a:srgbClr val="005AA2"/>
                </a:solidFill>
                <a:latin typeface="Arial"/>
                <a:cs typeface="Arial"/>
              </a:rPr>
              <a:t>Tally up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68425" y="1683536"/>
            <a:ext cx="527229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4" dirty="0">
                <a:solidFill>
                  <a:srgbClr val="005AA2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1794" y="1683536"/>
            <a:ext cx="117505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Results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01338" y="2652724"/>
            <a:ext cx="304067" cy="259627"/>
          </a:xfrm>
          <a:prstGeom prst="rect">
            <a:avLst/>
          </a:prstGeom>
        </p:spPr>
        <p:txBody>
          <a:bodyPr wrap="square" lIns="0" tIns="12731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spc="-6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1800" spc="-6" baseline="26572" dirty="0">
                <a:solidFill>
                  <a:srgbClr val="1F487C"/>
                </a:solidFill>
                <a:latin typeface="Arial"/>
                <a:cs typeface="Arial"/>
              </a:rPr>
              <a:t>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0920" y="2658119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77051" y="2658034"/>
            <a:ext cx="1317639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15 points for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7350" y="2658034"/>
            <a:ext cx="721538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1F487C"/>
                </a:solidFill>
                <a:latin typeface="Arial"/>
                <a:cs typeface="Arial"/>
              </a:rPr>
              <a:t>choice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0920" y="3211204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7051" y="3211119"/>
            <a:ext cx="2484202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>
                <a:solidFill>
                  <a:srgbClr val="1F487C"/>
                </a:solidFill>
                <a:latin typeface="Arial"/>
                <a:cs typeface="Arial"/>
              </a:rPr>
              <a:t>10 points for 2nd choice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8108" y="3759275"/>
            <a:ext cx="314961" cy="259246"/>
          </a:xfrm>
          <a:prstGeom prst="rect">
            <a:avLst/>
          </a:prstGeom>
        </p:spPr>
        <p:txBody>
          <a:bodyPr wrap="square" lIns="0" tIns="12731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00" spc="-23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r>
              <a:rPr sz="1800" spc="-23" baseline="26572" dirty="0">
                <a:solidFill>
                  <a:srgbClr val="1F487C"/>
                </a:solidFill>
                <a:latin typeface="Arial"/>
                <a:cs typeface="Arial"/>
              </a:rPr>
              <a:t>rd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0920" y="3764289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7051" y="3764204"/>
            <a:ext cx="1193566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1" dirty="0">
                <a:solidFill>
                  <a:srgbClr val="1F487C"/>
                </a:solidFill>
                <a:latin typeface="Arial"/>
                <a:cs typeface="Arial"/>
              </a:rPr>
              <a:t>5 points for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93050" y="3764204"/>
            <a:ext cx="720622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choice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15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0175" y="2305050"/>
            <a:ext cx="6324600" cy="338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6575" y="412074"/>
            <a:ext cx="346911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" dirty="0">
                <a:solidFill>
                  <a:srgbClr val="FFFFFF"/>
                </a:solidFill>
                <a:latin typeface="Arial"/>
                <a:cs typeface="Arial"/>
              </a:rPr>
              <a:t>Steps to 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575" y="1683536"/>
            <a:ext cx="733398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Step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8171" y="1683536"/>
            <a:ext cx="41299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7" dirty="0">
                <a:solidFill>
                  <a:srgbClr val="005AA2"/>
                </a:solidFill>
                <a:latin typeface="Arial"/>
                <a:cs typeface="Arial"/>
              </a:rPr>
              <a:t>#6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9420" y="1683536"/>
            <a:ext cx="24103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47545" y="1683536"/>
            <a:ext cx="1096560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8" dirty="0">
                <a:solidFill>
                  <a:srgbClr val="005AA2"/>
                </a:solidFill>
                <a:latin typeface="Arial"/>
                <a:cs typeface="Arial"/>
              </a:rPr>
              <a:t>Assign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3525" y="1683536"/>
            <a:ext cx="1157036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21" dirty="0">
                <a:solidFill>
                  <a:srgbClr val="005AA2"/>
                </a:solidFill>
                <a:latin typeface="Arial"/>
                <a:cs typeface="Arial"/>
              </a:rPr>
              <a:t>months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6169" y="1683536"/>
            <a:ext cx="476222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4" dirty="0">
                <a:solidFill>
                  <a:srgbClr val="005AA2"/>
                </a:solidFill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2727" y="1683536"/>
            <a:ext cx="527229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4" dirty="0">
                <a:solidFill>
                  <a:srgbClr val="005AA2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6096" y="1683536"/>
            <a:ext cx="1155204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2" dirty="0">
                <a:solidFill>
                  <a:srgbClr val="005AA2"/>
                </a:solidFill>
                <a:latin typeface="Arial"/>
                <a:cs typeface="Arial"/>
              </a:rPr>
              <a:t>highest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8966" y="1683536"/>
            <a:ext cx="828999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16" dirty="0">
                <a:solidFill>
                  <a:srgbClr val="005AA2"/>
                </a:solidFill>
                <a:latin typeface="Arial"/>
                <a:cs typeface="Arial"/>
              </a:rPr>
              <a:t>rated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8222" y="1683536"/>
            <a:ext cx="140321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18" dirty="0">
                <a:solidFill>
                  <a:srgbClr val="005AA2"/>
                </a:solidFill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16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457200" y="1696236"/>
            <a:ext cx="5340458" cy="4104442"/>
          </a:xfrm>
          <a:prstGeom prst="rect">
            <a:avLst/>
          </a:prstGeom>
        </p:spPr>
        <p:txBody>
          <a:bodyPr wrap="square" lIns="0" tIns="15589" rIns="0" bIns="0" rtlCol="0">
            <a:noAutofit/>
          </a:bodyPr>
          <a:lstStyle/>
          <a:p>
            <a:pPr marL="92075">
              <a:lnSpc>
                <a:spcPts val="2455"/>
              </a:lnSpc>
            </a:pPr>
            <a:r>
              <a:rPr sz="2400" b="1" spc="-4" dirty="0">
                <a:solidFill>
                  <a:srgbClr val="005AA2"/>
                </a:solidFill>
                <a:latin typeface="Arial"/>
                <a:cs typeface="Arial"/>
              </a:rPr>
              <a:t>Step #7 – Create a calendar for your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8337" y="2097915"/>
            <a:ext cx="5278288" cy="39860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36575" y="412074"/>
            <a:ext cx="120147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7" dirty="0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6539" y="412074"/>
            <a:ext cx="470888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3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1663" y="412074"/>
            <a:ext cx="1754024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8" dirty="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26626" y="1683536"/>
            <a:ext cx="631077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unit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9680" y="3589579"/>
            <a:ext cx="2225983" cy="807402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algn="ctr">
              <a:lnSpc>
                <a:spcPts val="1939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0155" y="4419143"/>
            <a:ext cx="1909848" cy="530923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17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700" y="1695450"/>
            <a:ext cx="3333750" cy="3619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6575" y="412074"/>
            <a:ext cx="120147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7" dirty="0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6539" y="412074"/>
            <a:ext cx="470888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3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1663" y="412074"/>
            <a:ext cx="1754024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8" dirty="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8166" y="1693950"/>
            <a:ext cx="4813799" cy="70288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9" dirty="0">
                <a:solidFill>
                  <a:srgbClr val="005AA2"/>
                </a:solidFill>
                <a:latin typeface="Arial"/>
                <a:cs typeface="Arial"/>
              </a:rPr>
              <a:t>Step #8 – Build the “Ideal Year of</a:t>
            </a:r>
            <a:endParaRPr sz="2400">
              <a:latin typeface="Arial"/>
              <a:cs typeface="Arial"/>
            </a:endParaRPr>
          </a:p>
          <a:p>
            <a:pPr marL="355854" marR="45815">
              <a:lnSpc>
                <a:spcPct val="95825"/>
              </a:lnSpc>
              <a:spcBef>
                <a:spcPts val="42"/>
              </a:spcBef>
            </a:pPr>
            <a:r>
              <a:rPr sz="2400" b="1" spc="-15" dirty="0">
                <a:solidFill>
                  <a:srgbClr val="005AA2"/>
                </a:solidFill>
                <a:latin typeface="Arial"/>
                <a:cs typeface="Arial"/>
              </a:rPr>
              <a:t>Scouting” budget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7380" y="2589793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3385" y="2589708"/>
            <a:ext cx="3746453" cy="530923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Work on the budget after completing</a:t>
            </a:r>
            <a:endParaRPr sz="1800">
              <a:latin typeface="Arial"/>
              <a:cs typeface="Arial"/>
            </a:endParaRPr>
          </a:p>
          <a:p>
            <a:pPr marL="12700" marR="34337">
              <a:lnSpc>
                <a:spcPct val="95825"/>
              </a:lnSpc>
              <a:spcBef>
                <a:spcPts val="8"/>
              </a:spcBef>
            </a:pPr>
            <a:r>
              <a:rPr sz="1800" spc="7" dirty="0">
                <a:solidFill>
                  <a:srgbClr val="1F487C"/>
                </a:solidFill>
                <a:latin typeface="Arial"/>
                <a:cs typeface="Arial"/>
              </a:rPr>
              <a:t>calendar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7380" y="3419484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3385" y="3419399"/>
            <a:ext cx="4232445" cy="53117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Determine how much money needs to be</a:t>
            </a:r>
            <a:endParaRPr sz="1800">
              <a:latin typeface="Arial"/>
              <a:cs typeface="Arial"/>
            </a:endParaRPr>
          </a:p>
          <a:p>
            <a:pPr marL="12700" marR="34337">
              <a:lnSpc>
                <a:spcPct val="95825"/>
              </a:lnSpc>
              <a:spcBef>
                <a:spcPts val="13"/>
              </a:spcBef>
            </a:pPr>
            <a:r>
              <a:rPr sz="1800" spc="-1" dirty="0">
                <a:solidFill>
                  <a:srgbClr val="1F487C"/>
                </a:solidFill>
                <a:latin typeface="Arial"/>
                <a:cs typeface="Arial"/>
              </a:rPr>
              <a:t>generated during the fund raising period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7380" y="4239904"/>
            <a:ext cx="239666" cy="254317"/>
          </a:xfrm>
          <a:prstGeom prst="rect">
            <a:avLst/>
          </a:prstGeom>
        </p:spPr>
        <p:txBody>
          <a:bodyPr wrap="square" lIns="0" tIns="11525" rIns="0" bIns="0" rtlCol="0">
            <a:noAutofit/>
          </a:bodyPr>
          <a:lstStyle/>
          <a:p>
            <a:pPr marL="12700">
              <a:lnSpc>
                <a:spcPts val="1814"/>
              </a:lnSpc>
            </a:pPr>
            <a:r>
              <a:rPr sz="1800" spc="-395" dirty="0">
                <a:solidFill>
                  <a:srgbClr val="1F487C"/>
                </a:solidFill>
                <a:latin typeface="MS UI Gothic"/>
                <a:cs typeface="MS UI Gothic"/>
              </a:rPr>
              <a:t>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3385" y="4239819"/>
            <a:ext cx="2985532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What is goal for each Scout?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03751" y="5251374"/>
            <a:ext cx="4378529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18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300" y="1276350"/>
            <a:ext cx="1352550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300" y="3295650"/>
            <a:ext cx="2219325" cy="2962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9725" y="1276350"/>
            <a:ext cx="2114550" cy="281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9350" y="4581525"/>
            <a:ext cx="3352800" cy="167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72250" y="1543050"/>
            <a:ext cx="2447925" cy="32670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8350" y="4848225"/>
            <a:ext cx="3076575" cy="140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5250" y="2790825"/>
            <a:ext cx="2552700" cy="1638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6575" y="412074"/>
            <a:ext cx="1071025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1680" y="412074"/>
            <a:ext cx="429046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2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9630" y="412074"/>
            <a:ext cx="696093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2830" y="412074"/>
            <a:ext cx="2396413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1" dirty="0">
                <a:solidFill>
                  <a:srgbClr val="FFFFFF"/>
                </a:solidFill>
                <a:latin typeface="Arial"/>
                <a:cs typeface="Arial"/>
              </a:rPr>
              <a:t>Money For?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3210" y="1859129"/>
            <a:ext cx="2132356" cy="483235"/>
          </a:xfrm>
          <a:prstGeom prst="rect">
            <a:avLst/>
          </a:prstGeom>
        </p:spPr>
        <p:txBody>
          <a:bodyPr wrap="square" lIns="0" tIns="24034" rIns="0" bIns="0" rtlCol="0">
            <a:noAutofit/>
          </a:bodyPr>
          <a:lstStyle/>
          <a:p>
            <a:pPr marL="12700">
              <a:lnSpc>
                <a:spcPts val="3785"/>
              </a:lnSpc>
            </a:pPr>
            <a:r>
              <a:rPr sz="3600" b="1" spc="3" dirty="0">
                <a:solidFill>
                  <a:srgbClr val="005AA2"/>
                </a:solidFill>
                <a:latin typeface="Arial"/>
                <a:cs typeface="Arial"/>
              </a:rPr>
              <a:t>Program!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19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0350" y="1600200"/>
            <a:ext cx="2076450" cy="1866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6575" y="412074"/>
            <a:ext cx="268766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3" dirty="0">
                <a:solidFill>
                  <a:srgbClr val="FFFFFF"/>
                </a:solidFill>
                <a:latin typeface="Arial"/>
                <a:cs typeface="Arial"/>
              </a:rPr>
              <a:t>Introductions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42730" y="412074"/>
            <a:ext cx="383103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3660" y="412074"/>
            <a:ext cx="1583377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5" dirty="0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575" y="1683536"/>
            <a:ext cx="2520493" cy="1065961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43811">
              <a:lnSpc>
                <a:spcPts val="2555"/>
              </a:lnSpc>
            </a:pPr>
            <a:r>
              <a:rPr sz="2400" b="1" spc="-1" dirty="0">
                <a:solidFill>
                  <a:srgbClr val="005AA2"/>
                </a:solidFill>
                <a:latin typeface="Arial"/>
                <a:cs typeface="Arial"/>
              </a:rPr>
              <a:t>Presenters</a:t>
            </a:r>
            <a:endParaRPr sz="2400">
              <a:latin typeface="Arial"/>
              <a:cs typeface="Arial"/>
            </a:endParaRPr>
          </a:p>
          <a:p>
            <a:pPr marL="470217">
              <a:lnSpc>
                <a:spcPct val="95825"/>
              </a:lnSpc>
              <a:spcBef>
                <a:spcPts val="492"/>
              </a:spcBef>
            </a:pPr>
            <a:r>
              <a:rPr sz="2000" spc="4" dirty="0">
                <a:solidFill>
                  <a:srgbClr val="005AA2"/>
                </a:solidFill>
                <a:latin typeface="Arial"/>
                <a:cs typeface="Arial"/>
              </a:rPr>
              <a:t>Roundtable Chair</a:t>
            </a:r>
            <a:endParaRPr sz="2000">
              <a:latin typeface="Arial"/>
              <a:cs typeface="Arial"/>
            </a:endParaRPr>
          </a:p>
          <a:p>
            <a:pPr marL="470217" marR="43811">
              <a:lnSpc>
                <a:spcPct val="95825"/>
              </a:lnSpc>
              <a:spcBef>
                <a:spcPts val="555"/>
              </a:spcBef>
            </a:pPr>
            <a:r>
              <a:rPr sz="2000" spc="0" dirty="0">
                <a:solidFill>
                  <a:srgbClr val="005AA2"/>
                </a:solidFill>
                <a:latin typeface="Arial"/>
                <a:cs typeface="Arial"/>
              </a:rPr>
              <a:t>District Executive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575" y="3219604"/>
            <a:ext cx="1174167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21" dirty="0">
                <a:solidFill>
                  <a:srgbClr val="005AA2"/>
                </a:solidFill>
                <a:latin typeface="Arial"/>
                <a:cs typeface="Arial"/>
              </a:rPr>
              <a:t>Agenda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4092" y="3639799"/>
            <a:ext cx="266412" cy="2114295"/>
          </a:xfrm>
          <a:prstGeom prst="rect">
            <a:avLst/>
          </a:prstGeom>
        </p:spPr>
        <p:txBody>
          <a:bodyPr wrap="square" lIns="0" tIns="12858" rIns="0" bIns="0" rtlCol="0">
            <a:noAutofit/>
          </a:bodyPr>
          <a:lstStyle/>
          <a:p>
            <a:pPr marL="12700">
              <a:lnSpc>
                <a:spcPts val="2025"/>
              </a:lnSpc>
            </a:pPr>
            <a:r>
              <a:rPr sz="2000" spc="-419" dirty="0">
                <a:solidFill>
                  <a:srgbClr val="005AA2"/>
                </a:solidFill>
                <a:latin typeface="MS UI Gothic"/>
                <a:cs typeface="MS UI Gothic"/>
              </a:rPr>
              <a:t>✓</a:t>
            </a:r>
            <a:endParaRPr sz="2000">
              <a:latin typeface="MS UI Gothic"/>
              <a:cs typeface="MS UI Gothic"/>
            </a:endParaRPr>
          </a:p>
          <a:p>
            <a:pPr marL="12700">
              <a:lnSpc>
                <a:spcPct val="107747"/>
              </a:lnSpc>
              <a:spcBef>
                <a:spcPts val="163"/>
              </a:spcBef>
            </a:pPr>
            <a:r>
              <a:rPr sz="2000" spc="-419" dirty="0">
                <a:solidFill>
                  <a:srgbClr val="005AA2"/>
                </a:solidFill>
                <a:latin typeface="MS UI Gothic"/>
                <a:cs typeface="MS UI Gothic"/>
              </a:rPr>
              <a:t>✓</a:t>
            </a:r>
            <a:endParaRPr sz="2000">
              <a:latin typeface="MS UI Gothic"/>
              <a:cs typeface="MS UI Gothic"/>
            </a:endParaRPr>
          </a:p>
          <a:p>
            <a:pPr marL="12700">
              <a:lnSpc>
                <a:spcPct val="107747"/>
              </a:lnSpc>
              <a:spcBef>
                <a:spcPts val="345"/>
              </a:spcBef>
            </a:pPr>
            <a:r>
              <a:rPr sz="2000" spc="-419" dirty="0">
                <a:solidFill>
                  <a:srgbClr val="005AA2"/>
                </a:solidFill>
                <a:latin typeface="MS UI Gothic"/>
                <a:cs typeface="MS UI Gothic"/>
              </a:rPr>
              <a:t>✓</a:t>
            </a:r>
            <a:endParaRPr sz="2000">
              <a:latin typeface="MS UI Gothic"/>
              <a:cs typeface="MS UI Gothic"/>
            </a:endParaRPr>
          </a:p>
          <a:p>
            <a:pPr marL="12700">
              <a:lnSpc>
                <a:spcPct val="107747"/>
              </a:lnSpc>
              <a:spcBef>
                <a:spcPts val="270"/>
              </a:spcBef>
            </a:pPr>
            <a:r>
              <a:rPr sz="2000" spc="-419" dirty="0">
                <a:solidFill>
                  <a:srgbClr val="005AA2"/>
                </a:solidFill>
                <a:latin typeface="MS UI Gothic"/>
                <a:cs typeface="MS UI Gothic"/>
              </a:rPr>
              <a:t>✓</a:t>
            </a:r>
            <a:endParaRPr sz="2000">
              <a:latin typeface="MS UI Gothic"/>
              <a:cs typeface="MS UI Gothic"/>
            </a:endParaRPr>
          </a:p>
          <a:p>
            <a:pPr marL="12700">
              <a:lnSpc>
                <a:spcPct val="107747"/>
              </a:lnSpc>
              <a:spcBef>
                <a:spcPts val="340"/>
              </a:spcBef>
            </a:pPr>
            <a:r>
              <a:rPr sz="2000" spc="-419" dirty="0">
                <a:solidFill>
                  <a:srgbClr val="005AA2"/>
                </a:solidFill>
                <a:latin typeface="MS UI Gothic"/>
                <a:cs typeface="MS UI Gothic"/>
              </a:rPr>
              <a:t>✓</a:t>
            </a:r>
            <a:endParaRPr sz="2000">
              <a:latin typeface="MS UI Gothic"/>
              <a:cs typeface="MS UI Gothic"/>
            </a:endParaRPr>
          </a:p>
          <a:p>
            <a:pPr marL="12700">
              <a:lnSpc>
                <a:spcPct val="107747"/>
              </a:lnSpc>
              <a:spcBef>
                <a:spcPts val="270"/>
              </a:spcBef>
            </a:pPr>
            <a:r>
              <a:rPr sz="2000" spc="-419" dirty="0">
                <a:solidFill>
                  <a:srgbClr val="005AA2"/>
                </a:solidFill>
                <a:latin typeface="MS UI Gothic"/>
                <a:cs typeface="MS UI Gothic"/>
              </a:rPr>
              <a:t>✓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0160" y="3639704"/>
            <a:ext cx="5217069" cy="2114295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31278">
              <a:lnSpc>
                <a:spcPts val="2165"/>
              </a:lnSpc>
            </a:pPr>
            <a:r>
              <a:rPr sz="2000" spc="-2" dirty="0">
                <a:solidFill>
                  <a:srgbClr val="005AA2"/>
                </a:solidFill>
                <a:latin typeface="Arial"/>
                <a:cs typeface="Arial"/>
              </a:rPr>
              <a:t>Why Program Planning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  <a:spcBef>
                <a:spcPts val="444"/>
              </a:spcBef>
            </a:pPr>
            <a:r>
              <a:rPr sz="2000" spc="-3" dirty="0">
                <a:solidFill>
                  <a:srgbClr val="005AA2"/>
                </a:solidFill>
                <a:latin typeface="Arial"/>
                <a:cs typeface="Arial"/>
              </a:rPr>
              <a:t>Planning the Ideal Scouting Year Materials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  <a:spcBef>
                <a:spcPts val="600"/>
              </a:spcBef>
            </a:pPr>
            <a:r>
              <a:rPr sz="2000" spc="-1" dirty="0">
                <a:solidFill>
                  <a:srgbClr val="005AA2"/>
                </a:solidFill>
                <a:latin typeface="Arial"/>
                <a:cs typeface="Arial"/>
              </a:rPr>
              <a:t>Needed &amp; Available Resources Annual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23"/>
              </a:lnSpc>
              <a:spcBef>
                <a:spcPts val="600"/>
              </a:spcBef>
            </a:pPr>
            <a:r>
              <a:rPr sz="2000" spc="3" dirty="0">
                <a:solidFill>
                  <a:srgbClr val="005AA2"/>
                </a:solidFill>
                <a:latin typeface="Arial"/>
                <a:cs typeface="Arial"/>
              </a:rPr>
              <a:t>Program Planning </a:t>
            </a:r>
            <a:r>
              <a:rPr sz="2000" spc="72" dirty="0">
                <a:solidFill>
                  <a:srgbClr val="005AA2"/>
                </a:solidFill>
                <a:latin typeface="Times New Roman"/>
                <a:cs typeface="Times New Roman"/>
              </a:rPr>
              <a:t>– </a:t>
            </a:r>
            <a:r>
              <a:rPr sz="2000" spc="3" dirty="0">
                <a:solidFill>
                  <a:srgbClr val="005AA2"/>
                </a:solidFill>
                <a:latin typeface="Arial"/>
                <a:cs typeface="Arial"/>
              </a:rPr>
              <a:t>Steps to Success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  <a:spcBef>
                <a:spcPts val="606"/>
              </a:spcBef>
            </a:pPr>
            <a:r>
              <a:rPr sz="2000" spc="-5" dirty="0">
                <a:solidFill>
                  <a:srgbClr val="005AA2"/>
                </a:solidFill>
                <a:latin typeface="Arial"/>
                <a:cs typeface="Arial"/>
              </a:rPr>
              <a:t>Funding the Annual Program</a:t>
            </a:r>
            <a:endParaRPr sz="2000">
              <a:latin typeface="Arial"/>
              <a:cs typeface="Arial"/>
            </a:endParaRPr>
          </a:p>
          <a:p>
            <a:pPr marL="12700" marR="31278">
              <a:lnSpc>
                <a:spcPts val="2270"/>
              </a:lnSpc>
              <a:spcBef>
                <a:spcPts val="713"/>
              </a:spcBef>
            </a:pPr>
            <a:r>
              <a:rPr sz="2000" spc="-13" dirty="0">
                <a:solidFill>
                  <a:srgbClr val="005AA2"/>
                </a:solidFill>
                <a:latin typeface="Arial"/>
                <a:cs typeface="Arial"/>
              </a:rPr>
              <a:t>Growing Your Unit (Youth &amp; Adults)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6348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575" y="412074"/>
            <a:ext cx="346911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" dirty="0">
                <a:solidFill>
                  <a:srgbClr val="FFFFFF"/>
                </a:solidFill>
                <a:latin typeface="Arial"/>
                <a:cs typeface="Arial"/>
              </a:rPr>
              <a:t>Steps to Success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575" y="1683536"/>
            <a:ext cx="793569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Final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6124" y="1683536"/>
            <a:ext cx="7031036" cy="1495221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31111">
              <a:lnSpc>
                <a:spcPts val="2555"/>
              </a:lnSpc>
            </a:pPr>
            <a:r>
              <a:rPr sz="2400" b="1" spc="-6" dirty="0">
                <a:solidFill>
                  <a:srgbClr val="005AA2"/>
                </a:solidFill>
                <a:latin typeface="Arial"/>
                <a:cs typeface="Arial"/>
              </a:rPr>
              <a:t>Step – Share your calendar and budget!</a:t>
            </a:r>
            <a:endParaRPr sz="2400">
              <a:latin typeface="Arial"/>
              <a:cs typeface="Arial"/>
            </a:endParaRPr>
          </a:p>
          <a:p>
            <a:pPr marL="138439">
              <a:lnSpc>
                <a:spcPct val="100137"/>
              </a:lnSpc>
              <a:spcBef>
                <a:spcPts val="1919"/>
              </a:spcBef>
            </a:pPr>
            <a:r>
              <a:rPr sz="2000" b="1" spc="-3" dirty="0">
                <a:solidFill>
                  <a:srgbClr val="005AA2"/>
                </a:solidFill>
                <a:latin typeface="Arial"/>
                <a:cs typeface="Arial"/>
              </a:rPr>
              <a:t>You will be ready to share the unit program calendar and budget with all of the families, update regularly to have available for any new families all year long.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092" y="2304664"/>
            <a:ext cx="218544" cy="282892"/>
          </a:xfrm>
          <a:prstGeom prst="rect">
            <a:avLst/>
          </a:prstGeom>
        </p:spPr>
        <p:txBody>
          <a:bodyPr wrap="square" lIns="0" tIns="13906" rIns="0" bIns="0" rtlCol="0">
            <a:noAutofit/>
          </a:bodyPr>
          <a:lstStyle/>
          <a:p>
            <a:pPr marL="12700">
              <a:lnSpc>
                <a:spcPts val="2190"/>
              </a:lnSpc>
            </a:pPr>
            <a:r>
              <a:rPr sz="2000" spc="11" dirty="0">
                <a:solidFill>
                  <a:srgbClr val="005AA2"/>
                </a:solidFill>
                <a:latin typeface="Courier New"/>
                <a:cs typeface="Courier New"/>
              </a:rPr>
              <a:t>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1864" y="3630306"/>
            <a:ext cx="6518588" cy="587946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-4" dirty="0">
                <a:solidFill>
                  <a:srgbClr val="005AA2"/>
                </a:solidFill>
                <a:latin typeface="Arial"/>
                <a:cs typeface="Arial"/>
              </a:rPr>
              <a:t>This will demonstrate to new families that your unit is</a:t>
            </a:r>
            <a:endParaRPr sz="2000">
              <a:latin typeface="Arial"/>
              <a:cs typeface="Arial"/>
            </a:endParaRPr>
          </a:p>
          <a:p>
            <a:pPr marL="12700" marR="38623">
              <a:lnSpc>
                <a:spcPct val="95825"/>
              </a:lnSpc>
            </a:pPr>
            <a:r>
              <a:rPr sz="2000" b="1" spc="0" dirty="0">
                <a:solidFill>
                  <a:srgbClr val="005AA2"/>
                </a:solidFill>
                <a:latin typeface="Arial"/>
                <a:cs typeface="Arial"/>
              </a:rPr>
              <a:t>organized and does really great activities!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4092" y="3649721"/>
            <a:ext cx="218544" cy="282892"/>
          </a:xfrm>
          <a:prstGeom prst="rect">
            <a:avLst/>
          </a:prstGeom>
        </p:spPr>
        <p:txBody>
          <a:bodyPr wrap="square" lIns="0" tIns="13906" rIns="0" bIns="0" rtlCol="0">
            <a:noAutofit/>
          </a:bodyPr>
          <a:lstStyle/>
          <a:p>
            <a:pPr marL="12700">
              <a:lnSpc>
                <a:spcPts val="2190"/>
              </a:lnSpc>
            </a:pPr>
            <a:r>
              <a:rPr sz="2000" spc="11" dirty="0">
                <a:solidFill>
                  <a:srgbClr val="005AA2"/>
                </a:solidFill>
                <a:latin typeface="Courier New"/>
                <a:cs typeface="Courier New"/>
              </a:rPr>
              <a:t>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1864" y="4669674"/>
            <a:ext cx="7203298" cy="893508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43811">
              <a:lnSpc>
                <a:spcPts val="2165"/>
              </a:lnSpc>
            </a:pPr>
            <a:r>
              <a:rPr sz="2000" b="1" spc="-3" dirty="0">
                <a:solidFill>
                  <a:srgbClr val="005AA2"/>
                </a:solidFill>
                <a:latin typeface="Arial"/>
                <a:cs typeface="Arial"/>
              </a:rPr>
              <a:t>Provides motivation for parents/Scouts to participate in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b="1" spc="-4" dirty="0">
                <a:solidFill>
                  <a:srgbClr val="005AA2"/>
                </a:solidFill>
                <a:latin typeface="Arial"/>
                <a:cs typeface="Arial"/>
              </a:rPr>
              <a:t>your fund raising activities (so it won’t break their personal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100"/>
              </a:spcBef>
            </a:pPr>
            <a:r>
              <a:rPr sz="2000" b="1" spc="16" dirty="0">
                <a:solidFill>
                  <a:srgbClr val="005AA2"/>
                </a:solidFill>
                <a:latin typeface="Arial"/>
                <a:cs typeface="Arial"/>
              </a:rPr>
              <a:t>checkbook)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4092" y="4689089"/>
            <a:ext cx="218544" cy="282892"/>
          </a:xfrm>
          <a:prstGeom prst="rect">
            <a:avLst/>
          </a:prstGeom>
        </p:spPr>
        <p:txBody>
          <a:bodyPr wrap="square" lIns="0" tIns="13906" rIns="0" bIns="0" rtlCol="0">
            <a:noAutofit/>
          </a:bodyPr>
          <a:lstStyle/>
          <a:p>
            <a:pPr marL="12700">
              <a:lnSpc>
                <a:spcPts val="2190"/>
              </a:lnSpc>
            </a:pPr>
            <a:r>
              <a:rPr sz="2000" spc="11" dirty="0">
                <a:solidFill>
                  <a:srgbClr val="005AA2"/>
                </a:solidFill>
                <a:latin typeface="Courier New"/>
                <a:cs typeface="Courier New"/>
              </a:rPr>
              <a:t>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20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43750" y="1485900"/>
            <a:ext cx="1952625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6575" y="412074"/>
            <a:ext cx="3643862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16" dirty="0">
                <a:solidFill>
                  <a:srgbClr val="FFFFFF"/>
                </a:solidFill>
                <a:latin typeface="Arial"/>
                <a:cs typeface="Arial"/>
              </a:rPr>
              <a:t>Growing Your Unit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575" y="1683536"/>
            <a:ext cx="3894559" cy="120840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45815">
              <a:lnSpc>
                <a:spcPts val="2555"/>
              </a:lnSpc>
            </a:pPr>
            <a:r>
              <a:rPr sz="2400" b="1" spc="-10" dirty="0">
                <a:solidFill>
                  <a:srgbClr val="005AA2"/>
                </a:solidFill>
                <a:latin typeface="Arial"/>
                <a:cs typeface="Arial"/>
              </a:rPr>
              <a:t>Cub Scouts</a:t>
            </a:r>
            <a:endParaRPr sz="2400">
              <a:latin typeface="Arial"/>
              <a:cs typeface="Arial"/>
            </a:endParaRPr>
          </a:p>
          <a:p>
            <a:pPr marL="355917" marR="45815">
              <a:lnSpc>
                <a:spcPct val="95825"/>
              </a:lnSpc>
              <a:spcBef>
                <a:spcPts val="567"/>
              </a:spcBef>
            </a:pPr>
            <a:r>
              <a:rPr sz="2400" b="1" spc="-1" dirty="0">
                <a:solidFill>
                  <a:srgbClr val="005AA2"/>
                </a:solidFill>
                <a:latin typeface="Arial"/>
                <a:cs typeface="Arial"/>
              </a:rPr>
              <a:t>Family Scouting (where</a:t>
            </a:r>
            <a:endParaRPr sz="2400">
              <a:latin typeface="Arial"/>
              <a:cs typeface="Arial"/>
            </a:endParaRPr>
          </a:p>
          <a:p>
            <a:pPr marL="355917">
              <a:lnSpc>
                <a:spcPct val="95825"/>
              </a:lnSpc>
              <a:spcBef>
                <a:spcPts val="695"/>
              </a:spcBef>
            </a:pP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Spring &amp; Fall Recruiting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82521" y="2122321"/>
            <a:ext cx="1485073" cy="330835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16" dirty="0">
                <a:solidFill>
                  <a:srgbClr val="005AA2"/>
                </a:solidFill>
                <a:latin typeface="Arial"/>
                <a:cs typeface="Arial"/>
              </a:rPr>
              <a:t>available)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575" y="3438933"/>
            <a:ext cx="1795996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16" dirty="0">
                <a:solidFill>
                  <a:srgbClr val="005AA2"/>
                </a:solidFill>
                <a:latin typeface="Arial"/>
                <a:cs typeface="Arial"/>
              </a:rPr>
              <a:t>Scouts BSA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575" y="3887243"/>
            <a:ext cx="177958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792" y="3887243"/>
            <a:ext cx="3954889" cy="113188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0">
              <a:lnSpc>
                <a:spcPts val="2555"/>
              </a:lnSpc>
            </a:pPr>
            <a:r>
              <a:rPr sz="2400" b="1" spc="-8" dirty="0">
                <a:solidFill>
                  <a:srgbClr val="005AA2"/>
                </a:solidFill>
                <a:latin typeface="Arial"/>
                <a:cs typeface="Arial"/>
              </a:rPr>
              <a:t>Linked Troop available for</a:t>
            </a:r>
            <a:endParaRPr sz="2400">
              <a:latin typeface="Arial"/>
              <a:cs typeface="Arial"/>
            </a:endParaRPr>
          </a:p>
          <a:p>
            <a:pPr marL="12700" marR="45767">
              <a:lnSpc>
                <a:spcPct val="95825"/>
              </a:lnSpc>
            </a:pPr>
            <a:r>
              <a:rPr sz="2400" b="1" spc="-2" dirty="0">
                <a:solidFill>
                  <a:srgbClr val="005AA2"/>
                </a:solidFill>
                <a:latin typeface="Arial"/>
                <a:cs typeface="Arial"/>
              </a:rPr>
              <a:t>Feb/Mar of 2019</a:t>
            </a:r>
            <a:endParaRPr sz="2400">
              <a:latin typeface="Arial"/>
              <a:cs typeface="Arial"/>
            </a:endParaRPr>
          </a:p>
          <a:p>
            <a:pPr marL="127000" marR="45767">
              <a:lnSpc>
                <a:spcPct val="95825"/>
              </a:lnSpc>
              <a:spcBef>
                <a:spcPts val="695"/>
              </a:spcBef>
            </a:pPr>
            <a:r>
              <a:rPr sz="2400" b="1" spc="3" dirty="0">
                <a:solidFill>
                  <a:srgbClr val="005AA2"/>
                </a:solidFill>
                <a:latin typeface="Arial"/>
                <a:cs typeface="Arial"/>
              </a:rPr>
              <a:t>Spring &amp; Fall Recruiting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4439" y="3887243"/>
            <a:ext cx="2715926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6" dirty="0">
                <a:solidFill>
                  <a:srgbClr val="005AA2"/>
                </a:solidFill>
                <a:latin typeface="Arial"/>
                <a:cs typeface="Arial"/>
              </a:rPr>
              <a:t>full family starting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4688613"/>
            <a:ext cx="178117" cy="768981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158">
              <a:lnSpc>
                <a:spcPts val="2555"/>
              </a:lnSpc>
            </a:pPr>
            <a:r>
              <a:rPr sz="24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4"/>
              </a:spcBef>
            </a:pPr>
            <a:r>
              <a:rPr sz="24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792" y="5126760"/>
            <a:ext cx="6660180" cy="693423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0" marR="45767">
              <a:lnSpc>
                <a:spcPts val="2555"/>
              </a:lnSpc>
            </a:pPr>
            <a:r>
              <a:rPr sz="2400" b="1" spc="-4" dirty="0">
                <a:solidFill>
                  <a:srgbClr val="005AA2"/>
                </a:solidFill>
                <a:latin typeface="Arial"/>
                <a:cs typeface="Arial"/>
              </a:rPr>
              <a:t>Webelos to Scout Transition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21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0300" y="2647950"/>
            <a:ext cx="2476500" cy="2486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6575" y="412074"/>
            <a:ext cx="3634427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0" dirty="0">
                <a:solidFill>
                  <a:srgbClr val="FFFFFF"/>
                </a:solidFill>
                <a:latin typeface="Arial"/>
                <a:cs typeface="Arial"/>
              </a:rPr>
              <a:t>Growing your Unit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575" y="1683536"/>
            <a:ext cx="3219639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9" dirty="0">
                <a:solidFill>
                  <a:srgbClr val="005AA2"/>
                </a:solidFill>
                <a:latin typeface="Arial"/>
                <a:cs typeface="Arial"/>
              </a:rPr>
              <a:t>Recruiting Volunteers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575" y="2561106"/>
            <a:ext cx="178117" cy="330835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792" y="2561106"/>
            <a:ext cx="5282408" cy="303968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39873">
              <a:lnSpc>
                <a:spcPts val="2555"/>
              </a:lnSpc>
            </a:pPr>
            <a:r>
              <a:rPr sz="2400" b="1" spc="-5" dirty="0">
                <a:solidFill>
                  <a:srgbClr val="005AA2"/>
                </a:solidFill>
                <a:latin typeface="Arial"/>
                <a:cs typeface="Arial"/>
              </a:rPr>
              <a:t>Utilize the “Parent Information”</a:t>
            </a:r>
            <a:endParaRPr sz="2400" dirty="0">
              <a:latin typeface="Arial"/>
              <a:cs typeface="Arial"/>
            </a:endParaRPr>
          </a:p>
          <a:p>
            <a:pPr marL="12700" marR="39873">
              <a:lnSpc>
                <a:spcPct val="95825"/>
              </a:lnSpc>
              <a:spcBef>
                <a:spcPts val="42"/>
              </a:spcBef>
            </a:pPr>
            <a:r>
              <a:rPr sz="2400" b="1" spc="4" dirty="0">
                <a:solidFill>
                  <a:srgbClr val="005AA2"/>
                </a:solidFill>
                <a:latin typeface="Arial"/>
                <a:cs typeface="Arial"/>
              </a:rPr>
              <a:t>form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424"/>
              </a:lnSpc>
              <a:spcBef>
                <a:spcPts val="695"/>
              </a:spcBef>
            </a:pPr>
            <a:r>
              <a:rPr sz="2400" b="1" spc="-100" dirty="0">
                <a:solidFill>
                  <a:srgbClr val="005AA2"/>
                </a:solidFill>
                <a:latin typeface="Arial"/>
                <a:cs typeface="Arial"/>
              </a:rPr>
              <a:t>P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39" dirty="0">
                <a:solidFill>
                  <a:srgbClr val="005AA2"/>
                </a:solidFill>
                <a:latin typeface="Arial"/>
                <a:cs typeface="Arial"/>
              </a:rPr>
              <a:t>r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s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on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a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ll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y</a:t>
            </a:r>
            <a:r>
              <a:rPr sz="2400" b="1" spc="-54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a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s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k</a:t>
            </a:r>
            <a:r>
              <a:rPr sz="2400" b="1" spc="-50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p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a</a:t>
            </a:r>
            <a:r>
              <a:rPr sz="2400" b="1" spc="39" dirty="0">
                <a:solidFill>
                  <a:srgbClr val="005AA2"/>
                </a:solidFill>
                <a:latin typeface="Arial"/>
                <a:cs typeface="Arial"/>
              </a:rPr>
              <a:t>r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n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s</a:t>
            </a:r>
            <a:r>
              <a:rPr sz="2400" b="1" spc="-4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-34" dirty="0">
                <a:solidFill>
                  <a:srgbClr val="005AA2"/>
                </a:solidFill>
                <a:latin typeface="Arial"/>
                <a:cs typeface="Arial"/>
              </a:rPr>
              <a:t>h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l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p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9" dirty="0">
                <a:solidFill>
                  <a:srgbClr val="005AA2"/>
                </a:solidFill>
                <a:latin typeface="Arial"/>
                <a:cs typeface="Arial"/>
              </a:rPr>
              <a:t>w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i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h a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s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p</a:t>
            </a:r>
            <a:r>
              <a:rPr sz="2400" b="1" spc="9" dirty="0">
                <a:solidFill>
                  <a:srgbClr val="005AA2"/>
                </a:solidFill>
                <a:latin typeface="Arial"/>
                <a:cs typeface="Arial"/>
              </a:rPr>
              <a:t>ec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i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f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c</a:t>
            </a:r>
            <a:r>
              <a:rPr sz="2400" b="1" spc="-204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j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b</a:t>
            </a:r>
            <a:r>
              <a:rPr sz="2400" b="1" spc="-104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h</a:t>
            </a:r>
            <a:r>
              <a:rPr sz="2400" b="1" spc="9" dirty="0">
                <a:solidFill>
                  <a:srgbClr val="005AA2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24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29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h</a:t>
            </a:r>
            <a:r>
              <a:rPr sz="2400" b="1" spc="9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y</a:t>
            </a:r>
            <a:r>
              <a:rPr sz="2400" b="1" spc="-5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k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no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w</a:t>
            </a:r>
            <a:r>
              <a:rPr sz="2400" b="1" spc="8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ho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w</a:t>
            </a:r>
            <a:r>
              <a:rPr sz="2400" b="1" spc="8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o 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d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3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(</a:t>
            </a:r>
            <a:r>
              <a:rPr sz="2400" b="1" spc="4" dirty="0">
                <a:solidFill>
                  <a:srgbClr val="005AA2"/>
                </a:solidFill>
                <a:latin typeface="Arial"/>
                <a:cs typeface="Arial"/>
              </a:rPr>
              <a:t>w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i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h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n</a:t>
            </a:r>
            <a:r>
              <a:rPr sz="2400" b="1" spc="-254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h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i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r</a:t>
            </a:r>
            <a:r>
              <a:rPr sz="2400" b="1" spc="-25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“</a:t>
            </a:r>
            <a:r>
              <a:rPr sz="2400" b="1" spc="9" dirty="0">
                <a:solidFill>
                  <a:srgbClr val="005AA2"/>
                </a:solidFill>
                <a:latin typeface="Arial"/>
                <a:cs typeface="Arial"/>
              </a:rPr>
              <a:t>c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-34" dirty="0">
                <a:solidFill>
                  <a:srgbClr val="005AA2"/>
                </a:solidFill>
                <a:latin typeface="Arial"/>
                <a:cs typeface="Arial"/>
              </a:rPr>
              <a:t>m</a:t>
            </a:r>
            <a:r>
              <a:rPr sz="2400" b="1" spc="19" dirty="0">
                <a:solidFill>
                  <a:srgbClr val="005AA2"/>
                </a:solidFill>
                <a:latin typeface="Arial"/>
                <a:cs typeface="Arial"/>
              </a:rPr>
              <a:t>f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39" dirty="0">
                <a:solidFill>
                  <a:srgbClr val="005AA2"/>
                </a:solidFill>
                <a:latin typeface="Arial"/>
                <a:cs typeface="Arial"/>
              </a:rPr>
              <a:t>r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t</a:t>
            </a:r>
            <a:r>
              <a:rPr sz="2400" b="1" spc="25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z</a:t>
            </a:r>
            <a:r>
              <a:rPr sz="2400" b="1" spc="-34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n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”)</a:t>
            </a:r>
            <a:endParaRPr sz="2400" dirty="0">
              <a:latin typeface="Arial"/>
              <a:cs typeface="Arial"/>
            </a:endParaRPr>
          </a:p>
          <a:p>
            <a:pPr marL="12700" marR="140285">
              <a:lnSpc>
                <a:spcPct val="99083"/>
              </a:lnSpc>
              <a:spcBef>
                <a:spcPts val="565"/>
              </a:spcBef>
            </a:pPr>
            <a:r>
              <a:rPr sz="2400" b="1" dirty="0">
                <a:solidFill>
                  <a:srgbClr val="005AA2"/>
                </a:solidFill>
                <a:latin typeface="Arial"/>
                <a:cs typeface="Arial"/>
              </a:rPr>
              <a:t>D</a:t>
            </a:r>
            <a:r>
              <a:rPr sz="2400" b="1" spc="4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-59" dirty="0">
                <a:solidFill>
                  <a:srgbClr val="005AA2"/>
                </a:solidFill>
                <a:latin typeface="Arial"/>
                <a:cs typeface="Arial"/>
              </a:rPr>
              <a:t>v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l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p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a</a:t>
            </a:r>
            <a:r>
              <a:rPr sz="2400" b="1" spc="24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005AA2"/>
                </a:solidFill>
                <a:latin typeface="Arial"/>
                <a:cs typeface="Arial"/>
              </a:rPr>
              <a:t>S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u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ccess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i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n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-94" dirty="0">
                <a:solidFill>
                  <a:srgbClr val="005AA2"/>
                </a:solidFill>
                <a:latin typeface="Arial"/>
                <a:cs typeface="Arial"/>
              </a:rPr>
              <a:t>P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l</a:t>
            </a:r>
            <a:r>
              <a:rPr sz="2400" b="1" spc="14" dirty="0">
                <a:solidFill>
                  <a:srgbClr val="005AA2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n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29" dirty="0">
                <a:solidFill>
                  <a:srgbClr val="005AA2"/>
                </a:solidFill>
                <a:latin typeface="Arial"/>
                <a:cs typeface="Arial"/>
              </a:rPr>
              <a:t>f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o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r</a:t>
            </a:r>
            <a:r>
              <a:rPr sz="2400" b="1" spc="-24" dirty="0">
                <a:solidFill>
                  <a:srgbClr val="005AA2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K</a:t>
            </a:r>
            <a:r>
              <a:rPr sz="2400" b="1" spc="4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y </a:t>
            </a:r>
            <a:r>
              <a:rPr sz="2400" b="1" spc="79" dirty="0">
                <a:solidFill>
                  <a:srgbClr val="005AA2"/>
                </a:solidFill>
                <a:latin typeface="Arial"/>
                <a:cs typeface="Arial"/>
              </a:rPr>
              <a:t>l</a:t>
            </a:r>
            <a:r>
              <a:rPr sz="2400" b="1" spc="9" dirty="0">
                <a:solidFill>
                  <a:srgbClr val="005AA2"/>
                </a:solidFill>
                <a:latin typeface="Arial"/>
                <a:cs typeface="Arial"/>
              </a:rPr>
              <a:t>ea</a:t>
            </a:r>
            <a:r>
              <a:rPr sz="2400" b="1" spc="-39" dirty="0">
                <a:solidFill>
                  <a:srgbClr val="005AA2"/>
                </a:solidFill>
                <a:latin typeface="Arial"/>
                <a:cs typeface="Arial"/>
              </a:rPr>
              <a:t>d</a:t>
            </a:r>
            <a:r>
              <a:rPr sz="2400" b="1" spc="9" dirty="0">
                <a:solidFill>
                  <a:srgbClr val="005AA2"/>
                </a:solidFill>
                <a:latin typeface="Arial"/>
                <a:cs typeface="Arial"/>
              </a:rPr>
              <a:t>e</a:t>
            </a:r>
            <a:r>
              <a:rPr sz="2400" b="1" spc="34" dirty="0">
                <a:solidFill>
                  <a:srgbClr val="005AA2"/>
                </a:solidFill>
                <a:latin typeface="Arial"/>
                <a:cs typeface="Arial"/>
              </a:rPr>
              <a:t>r</a:t>
            </a:r>
            <a:r>
              <a:rPr sz="2400" b="1" spc="0" dirty="0">
                <a:solidFill>
                  <a:srgbClr val="005AA2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3372258"/>
            <a:ext cx="177958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4545357"/>
            <a:ext cx="177958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22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2675" y="1600200"/>
            <a:ext cx="2486025" cy="2247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6575" y="412074"/>
            <a:ext cx="2328729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0" dirty="0">
                <a:solidFill>
                  <a:srgbClr val="FFFFFF"/>
                </a:solidFill>
                <a:latin typeface="Arial"/>
                <a:cs typeface="Arial"/>
              </a:rPr>
              <a:t>Questions?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630" y="2362208"/>
            <a:ext cx="4001770" cy="1752575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Thank you for your attention</a:t>
            </a:r>
            <a:endParaRPr sz="3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69934" y="6634850"/>
            <a:ext cx="177368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-9" dirty="0">
                <a:solidFill>
                  <a:srgbClr val="94B3D6"/>
                </a:solidFill>
                <a:latin typeface="Arial"/>
                <a:cs typeface="Arial"/>
              </a:rPr>
              <a:t>23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0350" y="1857375"/>
            <a:ext cx="2076450" cy="1866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6575" y="412074"/>
            <a:ext cx="934425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33" dirty="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8362" y="412074"/>
            <a:ext cx="3595867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Program Planning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4092" y="1884691"/>
            <a:ext cx="154146" cy="211423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0">
              <a:lnSpc>
                <a:spcPts val="2165"/>
              </a:lnSpc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520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553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630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5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3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1864" y="1884691"/>
            <a:ext cx="3282717" cy="211423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43811">
              <a:lnSpc>
                <a:spcPts val="2165"/>
              </a:lnSpc>
            </a:pPr>
            <a:r>
              <a:rPr sz="2000" b="1" spc="9" dirty="0">
                <a:solidFill>
                  <a:srgbClr val="005AA2"/>
                </a:solidFill>
                <a:latin typeface="Arial"/>
                <a:cs typeface="Arial"/>
              </a:rPr>
              <a:t>More Fun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20"/>
              </a:spcBef>
            </a:pPr>
            <a:r>
              <a:rPr sz="2000" b="1" spc="6" dirty="0">
                <a:solidFill>
                  <a:srgbClr val="005AA2"/>
                </a:solidFill>
                <a:latin typeface="Arial"/>
                <a:cs typeface="Arial"/>
              </a:rPr>
              <a:t>Better activities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53"/>
              </a:spcBef>
            </a:pPr>
            <a:r>
              <a:rPr sz="2000" b="1" spc="5" dirty="0">
                <a:solidFill>
                  <a:srgbClr val="005AA2"/>
                </a:solidFill>
                <a:latin typeface="Arial"/>
                <a:cs typeface="Arial"/>
              </a:rPr>
              <a:t>Better Participation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30"/>
              </a:spcBef>
            </a:pPr>
            <a:r>
              <a:rPr sz="2000" b="1" spc="0" dirty="0">
                <a:solidFill>
                  <a:srgbClr val="005AA2"/>
                </a:solidFill>
                <a:latin typeface="Arial"/>
                <a:cs typeface="Arial"/>
              </a:rPr>
              <a:t>New members want to join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55"/>
              </a:spcBef>
            </a:pPr>
            <a:r>
              <a:rPr sz="2000" b="1" spc="24" dirty="0">
                <a:solidFill>
                  <a:srgbClr val="005AA2"/>
                </a:solidFill>
                <a:latin typeface="Arial"/>
                <a:cs typeface="Arial"/>
              </a:rPr>
              <a:t>Retention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53"/>
              </a:spcBef>
            </a:pPr>
            <a:r>
              <a:rPr sz="2000" b="1" dirty="0">
                <a:solidFill>
                  <a:srgbClr val="005AA2"/>
                </a:solidFill>
                <a:latin typeface="Arial"/>
                <a:cs typeface="Arial"/>
              </a:rPr>
              <a:t>Maintain your sanity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092" y="4364128"/>
            <a:ext cx="603597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i="1" spc="12" dirty="0">
                <a:solidFill>
                  <a:srgbClr val="005AA2"/>
                </a:solidFill>
                <a:latin typeface="Arial"/>
                <a:cs typeface="Arial"/>
              </a:rPr>
              <a:t>Fail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4022" y="4364128"/>
            <a:ext cx="362249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i="1" spc="12" dirty="0">
                <a:solidFill>
                  <a:srgbClr val="005AA2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5655" y="4364128"/>
            <a:ext cx="975535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i="1" spc="4" dirty="0">
                <a:solidFill>
                  <a:srgbClr val="005AA2"/>
                </a:solidFill>
                <a:latin typeface="Arial"/>
                <a:cs typeface="Arial"/>
              </a:rPr>
              <a:t>Plan...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2696" y="4802913"/>
            <a:ext cx="1019777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i="1" spc="0" dirty="0">
                <a:solidFill>
                  <a:srgbClr val="005AA2"/>
                </a:solidFill>
                <a:latin typeface="Arial"/>
                <a:cs typeface="Arial"/>
              </a:rPr>
              <a:t>…Plan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1247" y="4802913"/>
            <a:ext cx="972789" cy="3305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i="1" spc="3" dirty="0">
                <a:solidFill>
                  <a:srgbClr val="005AA2"/>
                </a:solidFill>
                <a:latin typeface="Arial"/>
                <a:cs typeface="Arial"/>
              </a:rPr>
              <a:t>to Fail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6348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8200" y="1600200"/>
            <a:ext cx="4038600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6575" y="418424"/>
            <a:ext cx="4392905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Journey to Excellence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575" y="1693208"/>
            <a:ext cx="2311876" cy="378142"/>
          </a:xfrm>
          <a:prstGeom prst="rect">
            <a:avLst/>
          </a:prstGeom>
        </p:spPr>
        <p:txBody>
          <a:bodyPr wrap="square" lIns="0" tIns="18637" rIns="0" bIns="0" rtlCol="0">
            <a:noAutofit/>
          </a:bodyPr>
          <a:lstStyle/>
          <a:p>
            <a:pPr marL="12700">
              <a:lnSpc>
                <a:spcPts val="2935"/>
              </a:lnSpc>
            </a:pPr>
            <a:r>
              <a:rPr sz="2750" b="1" spc="22" dirty="0">
                <a:solidFill>
                  <a:srgbClr val="005AA2"/>
                </a:solidFill>
                <a:latin typeface="Arial"/>
                <a:cs typeface="Arial"/>
              </a:rPr>
              <a:t>What is JTE?</a:t>
            </a:r>
            <a:endParaRPr sz="2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575" y="2161170"/>
            <a:ext cx="154146" cy="65500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21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792" y="2161170"/>
            <a:ext cx="3195157" cy="1990407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43811">
              <a:lnSpc>
                <a:spcPts val="2165"/>
              </a:lnSpc>
            </a:pPr>
            <a:r>
              <a:rPr sz="2000" b="1" spc="1" dirty="0">
                <a:solidFill>
                  <a:srgbClr val="005AA2"/>
                </a:solidFill>
                <a:latin typeface="Arial"/>
                <a:cs typeface="Arial"/>
              </a:rPr>
              <a:t>Award for all units</a:t>
            </a:r>
            <a:endParaRPr sz="2000">
              <a:latin typeface="Arial"/>
              <a:cs typeface="Arial"/>
            </a:endParaRPr>
          </a:p>
          <a:p>
            <a:pPr marL="12700" marR="477718">
              <a:lnSpc>
                <a:spcPct val="100041"/>
              </a:lnSpc>
              <a:spcBef>
                <a:spcPts val="521"/>
              </a:spcBef>
            </a:pPr>
            <a:r>
              <a:rPr sz="2000" b="1" spc="9" dirty="0">
                <a:solidFill>
                  <a:srgbClr val="005AA2"/>
                </a:solidFill>
                <a:latin typeface="Arial"/>
                <a:cs typeface="Arial"/>
              </a:rPr>
              <a:t>Recognition of strong program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455"/>
              </a:spcBef>
            </a:pPr>
            <a:r>
              <a:rPr sz="2000" b="1" spc="2" dirty="0">
                <a:solidFill>
                  <a:srgbClr val="005AA2"/>
                </a:solidFill>
                <a:latin typeface="Arial"/>
                <a:cs typeface="Arial"/>
              </a:rPr>
              <a:t>Outline for success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2"/>
              </a:spcBef>
            </a:pPr>
            <a:r>
              <a:rPr sz="2000" b="1" spc="1" dirty="0">
                <a:solidFill>
                  <a:srgbClr val="005AA2"/>
                </a:solidFill>
                <a:latin typeface="Arial"/>
                <a:cs typeface="Arial"/>
              </a:rPr>
              <a:t>A great program planning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105"/>
              </a:spcBef>
            </a:pPr>
            <a:r>
              <a:rPr sz="2000" b="1" spc="29" dirty="0">
                <a:solidFill>
                  <a:srgbClr val="005AA2"/>
                </a:solidFill>
                <a:latin typeface="Arial"/>
                <a:cs typeface="Arial"/>
              </a:rPr>
              <a:t>tool!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3201046"/>
            <a:ext cx="154305" cy="645156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158">
              <a:lnSpc>
                <a:spcPts val="2165"/>
              </a:lnSpc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43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5586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656015-70D7-4CED-BA03-4D80D405A4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231" r="1429" b="25715"/>
          <a:stretch/>
        </p:blipFill>
        <p:spPr>
          <a:xfrm>
            <a:off x="4569650" y="3026050"/>
            <a:ext cx="3733800" cy="18202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6575" y="412074"/>
            <a:ext cx="4392905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Journey to Excellence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6575" y="1869735"/>
            <a:ext cx="872390" cy="378460"/>
          </a:xfrm>
          <a:prstGeom prst="rect">
            <a:avLst/>
          </a:prstGeom>
        </p:spPr>
        <p:txBody>
          <a:bodyPr wrap="square" lIns="0" tIns="18637" rIns="0" bIns="0" rtlCol="0">
            <a:noAutofit/>
          </a:bodyPr>
          <a:lstStyle/>
          <a:p>
            <a:pPr marL="12700">
              <a:lnSpc>
                <a:spcPts val="2935"/>
              </a:lnSpc>
            </a:pPr>
            <a:r>
              <a:rPr sz="2750" b="1" spc="33" dirty="0">
                <a:solidFill>
                  <a:srgbClr val="005AA2"/>
                </a:solidFill>
                <a:latin typeface="Arial"/>
                <a:cs typeface="Arial"/>
              </a:rPr>
              <a:t>Four</a:t>
            </a:r>
            <a:endParaRPr sz="2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22049" y="1869735"/>
            <a:ext cx="2197425" cy="378460"/>
          </a:xfrm>
          <a:prstGeom prst="rect">
            <a:avLst/>
          </a:prstGeom>
        </p:spPr>
        <p:txBody>
          <a:bodyPr wrap="square" lIns="0" tIns="18637" rIns="0" bIns="0" rtlCol="0">
            <a:noAutofit/>
          </a:bodyPr>
          <a:lstStyle/>
          <a:p>
            <a:pPr marL="12700">
              <a:lnSpc>
                <a:spcPts val="2935"/>
              </a:lnSpc>
            </a:pPr>
            <a:r>
              <a:rPr sz="2750" b="1" spc="15" dirty="0">
                <a:solidFill>
                  <a:srgbClr val="005AA2"/>
                </a:solidFill>
                <a:latin typeface="Arial"/>
                <a:cs typeface="Arial"/>
              </a:rPr>
              <a:t>Focus Areas</a:t>
            </a:r>
            <a:endParaRPr sz="2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4092" y="2589541"/>
            <a:ext cx="278825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7" dirty="0">
                <a:solidFill>
                  <a:srgbClr val="005AA2"/>
                </a:solidFill>
                <a:latin typeface="Arial"/>
                <a:cs typeface="Arial"/>
              </a:rPr>
              <a:t>1.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51864" y="2589541"/>
            <a:ext cx="2633799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8" dirty="0">
                <a:solidFill>
                  <a:srgbClr val="005AA2"/>
                </a:solidFill>
                <a:latin typeface="Arial"/>
                <a:cs typeface="Arial"/>
              </a:rPr>
              <a:t>Planning and Budget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51864" y="2946324"/>
            <a:ext cx="139858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09445" y="2946324"/>
            <a:ext cx="3747369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0" dirty="0">
                <a:solidFill>
                  <a:srgbClr val="005AA2"/>
                </a:solidFill>
                <a:latin typeface="Arial"/>
                <a:cs typeface="Arial"/>
              </a:rPr>
              <a:t>Conduct annual planning meeting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4092" y="3285755"/>
            <a:ext cx="278825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7" dirty="0">
                <a:solidFill>
                  <a:srgbClr val="005AA2"/>
                </a:solidFill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51864" y="3285755"/>
            <a:ext cx="1592499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20" dirty="0">
                <a:solidFill>
                  <a:srgbClr val="005AA2"/>
                </a:solidFill>
                <a:latin typeface="Arial"/>
                <a:cs typeface="Arial"/>
              </a:rPr>
              <a:t>Membership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51864" y="3642665"/>
            <a:ext cx="139858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9445" y="3642665"/>
            <a:ext cx="3881057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-1" dirty="0">
                <a:solidFill>
                  <a:srgbClr val="005AA2"/>
                </a:solidFill>
                <a:latin typeface="Arial"/>
                <a:cs typeface="Arial"/>
              </a:rPr>
              <a:t>Recruiting, Retention &amp; Webelos 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00584" y="3642665"/>
            <a:ext cx="1859715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-3" dirty="0">
                <a:solidFill>
                  <a:srgbClr val="005AA2"/>
                </a:solidFill>
                <a:latin typeface="Arial"/>
                <a:cs typeface="Arial"/>
              </a:rPr>
              <a:t>Scout Transition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4092" y="3982096"/>
            <a:ext cx="278825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7" dirty="0">
                <a:solidFill>
                  <a:srgbClr val="005AA2"/>
                </a:solidFill>
                <a:latin typeface="Arial"/>
                <a:cs typeface="Arial"/>
              </a:rPr>
              <a:t>3.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1864" y="3982096"/>
            <a:ext cx="1130300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19" dirty="0">
                <a:solidFill>
                  <a:srgbClr val="005AA2"/>
                </a:solidFill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1864" y="4338879"/>
            <a:ext cx="139858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9445" y="4338879"/>
            <a:ext cx="2756156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-4" dirty="0">
                <a:solidFill>
                  <a:srgbClr val="005AA2"/>
                </a:solidFill>
                <a:latin typeface="Arial"/>
                <a:cs typeface="Arial"/>
              </a:rPr>
              <a:t>Advancement, Activities,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4997" y="4338879"/>
            <a:ext cx="864382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-11" dirty="0">
                <a:solidFill>
                  <a:srgbClr val="005AA2"/>
                </a:solidFill>
                <a:latin typeface="Arial"/>
                <a:cs typeface="Arial"/>
              </a:rPr>
              <a:t>Service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2667" y="4338879"/>
            <a:ext cx="225016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dirty="0">
                <a:solidFill>
                  <a:srgbClr val="005AA2"/>
                </a:solidFill>
                <a:latin typeface="Arial"/>
                <a:cs typeface="Arial"/>
              </a:rPr>
              <a:t>&amp;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1355" y="4338879"/>
            <a:ext cx="1659184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-11" dirty="0">
                <a:solidFill>
                  <a:srgbClr val="005AA2"/>
                </a:solidFill>
                <a:latin typeface="Arial"/>
                <a:cs typeface="Arial"/>
              </a:rPr>
              <a:t>Summer Camp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4092" y="4678310"/>
            <a:ext cx="278825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7" dirty="0">
                <a:solidFill>
                  <a:srgbClr val="005AA2"/>
                </a:solidFill>
                <a:latin typeface="Arial"/>
                <a:cs typeface="Arial"/>
              </a:rPr>
              <a:t>4.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1864" y="4678310"/>
            <a:ext cx="2668045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0" dirty="0">
                <a:solidFill>
                  <a:srgbClr val="005AA2"/>
                </a:solidFill>
                <a:latin typeface="Arial"/>
                <a:cs typeface="Arial"/>
              </a:rPr>
              <a:t>Volunteer Leadership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1864" y="5035474"/>
            <a:ext cx="139858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9445" y="5035474"/>
            <a:ext cx="2383479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-1" dirty="0">
                <a:solidFill>
                  <a:srgbClr val="005AA2"/>
                </a:solidFill>
                <a:latin typeface="Arial"/>
                <a:cs typeface="Arial"/>
              </a:rPr>
              <a:t>Recruiting &amp; Training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6348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19900" y="3867150"/>
            <a:ext cx="2076450" cy="1866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575" y="412074"/>
            <a:ext cx="4310453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4" dirty="0">
                <a:solidFill>
                  <a:srgbClr val="FFFFFF"/>
                </a:solidFill>
                <a:latin typeface="Arial"/>
                <a:cs typeface="Arial"/>
              </a:rPr>
              <a:t>Getting Ready to Plan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575" y="1683536"/>
            <a:ext cx="2636563" cy="33083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7" dirty="0">
                <a:solidFill>
                  <a:srgbClr val="005AA2"/>
                </a:solidFill>
                <a:latin typeface="Arial"/>
                <a:cs typeface="Arial"/>
              </a:rPr>
              <a:t>Materials needed: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4092" y="2542805"/>
            <a:ext cx="154146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1864" y="2542805"/>
            <a:ext cx="5756798" cy="282892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2000" b="1" spc="0" dirty="0">
                <a:solidFill>
                  <a:srgbClr val="005AA2"/>
                </a:solidFill>
                <a:latin typeface="Arial"/>
                <a:cs typeface="Arial"/>
              </a:rPr>
              <a:t>Council Program Planning Guide for </a:t>
            </a:r>
            <a:r>
              <a:rPr lang="en-US" sz="2000" b="1" spc="0" dirty="0">
                <a:solidFill>
                  <a:srgbClr val="005AA2"/>
                </a:solidFill>
                <a:latin typeface="Arial"/>
                <a:cs typeface="Arial"/>
              </a:rPr>
              <a:t>2020-2021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0130" y="2881030"/>
            <a:ext cx="2787935" cy="206692"/>
          </a:xfrm>
          <a:prstGeom prst="rect">
            <a:avLst/>
          </a:prstGeom>
        </p:spPr>
        <p:txBody>
          <a:bodyPr wrap="square" lIns="0" tIns="9874" rIns="0" bIns="0" rtlCol="0">
            <a:noAutofit/>
          </a:bodyPr>
          <a:lstStyle/>
          <a:p>
            <a:pPr marL="12700">
              <a:lnSpc>
                <a:spcPts val="1555"/>
              </a:lnSpc>
            </a:pPr>
            <a:r>
              <a:rPr sz="1400" b="1" i="1" spc="-1" dirty="0">
                <a:solidFill>
                  <a:srgbClr val="006FC0"/>
                </a:solidFill>
                <a:latin typeface="Arial"/>
                <a:cs typeface="Arial"/>
              </a:rPr>
              <a:t>Includes council &amp; district dates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2295" y="2894699"/>
            <a:ext cx="161387" cy="206692"/>
          </a:xfrm>
          <a:prstGeom prst="rect">
            <a:avLst/>
          </a:prstGeom>
        </p:spPr>
        <p:txBody>
          <a:bodyPr wrap="square" lIns="0" tIns="9969" rIns="0" bIns="0" rtlCol="0">
            <a:noAutofit/>
          </a:bodyPr>
          <a:lstStyle/>
          <a:p>
            <a:pPr marL="12700">
              <a:lnSpc>
                <a:spcPts val="1570"/>
              </a:lnSpc>
            </a:pPr>
            <a:r>
              <a:rPr sz="1400" spc="7" dirty="0">
                <a:solidFill>
                  <a:srgbClr val="006FC0"/>
                </a:solidFill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4092" y="3162946"/>
            <a:ext cx="154305" cy="1379597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158">
              <a:lnSpc>
                <a:spcPts val="2165"/>
              </a:lnSpc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443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630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3"/>
              </a:spcBef>
            </a:pPr>
            <a:r>
              <a:rPr sz="2000" spc="5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1864" y="3162946"/>
            <a:ext cx="5609419" cy="1379597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marR="43811">
              <a:lnSpc>
                <a:spcPts val="2165"/>
              </a:lnSpc>
            </a:pPr>
            <a:r>
              <a:rPr sz="2000" b="1" spc="3" dirty="0">
                <a:solidFill>
                  <a:srgbClr val="005AA2"/>
                </a:solidFill>
                <a:latin typeface="Arial"/>
                <a:cs typeface="Arial"/>
              </a:rPr>
              <a:t>Journey to Excellence Scorecard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43"/>
              </a:spcBef>
            </a:pPr>
            <a:r>
              <a:rPr sz="2000" b="1" spc="0" dirty="0">
                <a:solidFill>
                  <a:srgbClr val="005AA2"/>
                </a:solidFill>
                <a:latin typeface="Arial"/>
                <a:cs typeface="Arial"/>
              </a:rPr>
              <a:t>Applicable school district &amp; church calendars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630"/>
              </a:spcBef>
            </a:pPr>
            <a:r>
              <a:rPr sz="2000" b="1" spc="3" dirty="0">
                <a:solidFill>
                  <a:srgbClr val="005AA2"/>
                </a:solidFill>
                <a:latin typeface="Arial"/>
                <a:cs typeface="Arial"/>
              </a:rPr>
              <a:t>Parent Information Surveys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53"/>
              </a:spcBef>
            </a:pPr>
            <a:r>
              <a:rPr sz="2000" b="1" spc="1" dirty="0">
                <a:solidFill>
                  <a:srgbClr val="005AA2"/>
                </a:solidFill>
                <a:latin typeface="Arial"/>
                <a:cs typeface="Arial"/>
              </a:rPr>
              <a:t>Leader guides &amp; handbooks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6348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76650" y="2724325"/>
            <a:ext cx="4572102" cy="3447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6575" y="412074"/>
            <a:ext cx="5196507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0" dirty="0">
                <a:solidFill>
                  <a:srgbClr val="FFFFFF"/>
                </a:solidFill>
                <a:latin typeface="Arial"/>
                <a:cs typeface="Arial"/>
              </a:rPr>
              <a:t>Council Program Planning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7882" y="412074"/>
            <a:ext cx="1239621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1" dirty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3594" y="1657528"/>
            <a:ext cx="139858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9662" y="1657528"/>
            <a:ext cx="3561259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-2" dirty="0">
                <a:solidFill>
                  <a:srgbClr val="005AA2"/>
                </a:solidFill>
                <a:latin typeface="Arial"/>
                <a:cs typeface="Arial"/>
              </a:rPr>
              <a:t>Includes council &amp; district dates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3594" y="2315769"/>
            <a:ext cx="139858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005AA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662" y="2315769"/>
            <a:ext cx="3230016" cy="254317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4" dirty="0">
                <a:solidFill>
                  <a:srgbClr val="005AA2"/>
                </a:solidFill>
                <a:latin typeface="Arial"/>
                <a:cs typeface="Arial"/>
              </a:rPr>
              <a:t>Other resources for planning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983407"/>
            <a:ext cx="3124200" cy="978973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 marR="34337">
              <a:lnSpc>
                <a:spcPts val="1939"/>
              </a:lnSpc>
            </a:pPr>
            <a:r>
              <a:rPr sz="1800" b="1" spc="-1" dirty="0">
                <a:solidFill>
                  <a:srgbClr val="005AA2"/>
                </a:solidFill>
                <a:latin typeface="Arial"/>
                <a:cs typeface="Arial"/>
              </a:rPr>
              <a:t>Also available at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83"/>
              </a:spcBef>
            </a:pPr>
            <a:r>
              <a:rPr lang="en-US" b="1" u="sng" spc="6" dirty="0">
                <a:solidFill>
                  <a:srgbClr val="005AA2"/>
                </a:solidFill>
                <a:latin typeface="Arial"/>
                <a:cs typeface="Arial"/>
              </a:rPr>
              <a:t>https://stlbsa.org/programs/recruitment/</a:t>
            </a:r>
            <a:endParaRPr sz="1800" u="sng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6348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1575" y="1514633"/>
            <a:ext cx="2957597" cy="3781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0625" y="1514403"/>
            <a:ext cx="2886040" cy="37814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6575" y="412074"/>
            <a:ext cx="1677315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3" dirty="0">
                <a:solidFill>
                  <a:srgbClr val="FFFFFF"/>
                </a:solidFill>
                <a:latin typeface="Arial"/>
                <a:cs typeface="Arial"/>
              </a:rPr>
              <a:t>Journey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3358" y="412074"/>
            <a:ext cx="470888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3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8481" y="412074"/>
            <a:ext cx="2210998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1" dirty="0">
                <a:solidFill>
                  <a:srgbClr val="FFFFFF"/>
                </a:solidFill>
                <a:latin typeface="Arial"/>
                <a:cs typeface="Arial"/>
              </a:rPr>
              <a:t>Excellence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9513" y="412074"/>
            <a:ext cx="2325447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10" dirty="0">
                <a:solidFill>
                  <a:srgbClr val="FFFFFF"/>
                </a:solidFill>
                <a:latin typeface="Arial"/>
                <a:cs typeface="Arial"/>
              </a:rPr>
              <a:t>Scorecards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4350" y="5340766"/>
            <a:ext cx="2172628" cy="206692"/>
          </a:xfrm>
          <a:prstGeom prst="rect">
            <a:avLst/>
          </a:prstGeom>
        </p:spPr>
        <p:txBody>
          <a:bodyPr wrap="square" lIns="0" tIns="9874" rIns="0" bIns="0" rtlCol="0">
            <a:noAutofit/>
          </a:bodyPr>
          <a:lstStyle/>
          <a:p>
            <a:pPr marL="12700">
              <a:lnSpc>
                <a:spcPts val="1555"/>
              </a:lnSpc>
            </a:pPr>
            <a:r>
              <a:rPr sz="1400" b="1" spc="5" dirty="0">
                <a:solidFill>
                  <a:srgbClr val="005AA2"/>
                </a:solidFill>
                <a:latin typeface="Arial"/>
                <a:cs typeface="Arial"/>
              </a:rPr>
              <a:t>JTE Scorecard for Packs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5809" y="5340766"/>
            <a:ext cx="2246958" cy="206692"/>
          </a:xfrm>
          <a:prstGeom prst="rect">
            <a:avLst/>
          </a:prstGeom>
        </p:spPr>
        <p:txBody>
          <a:bodyPr wrap="square" lIns="0" tIns="9874" rIns="0" bIns="0" rtlCol="0">
            <a:noAutofit/>
          </a:bodyPr>
          <a:lstStyle/>
          <a:p>
            <a:pPr marL="12700">
              <a:lnSpc>
                <a:spcPts val="1555"/>
              </a:lnSpc>
            </a:pPr>
            <a:r>
              <a:rPr sz="1400" b="1" spc="1" dirty="0">
                <a:solidFill>
                  <a:srgbClr val="005AA2"/>
                </a:solidFill>
                <a:latin typeface="Arial"/>
                <a:cs typeface="Arial"/>
              </a:rPr>
              <a:t>JTE Scorecard for Troops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6348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9525"/>
            <a:ext cx="9139301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1438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8700" y="6562725"/>
            <a:ext cx="1076325" cy="133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6025" y="6457948"/>
            <a:ext cx="1828800" cy="31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3579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8895">
            <a:solidFill>
              <a:srgbClr val="CF00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4700" y="1952625"/>
            <a:ext cx="2343150" cy="304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72225" y="1952625"/>
            <a:ext cx="2352675" cy="304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525" y="1943100"/>
            <a:ext cx="2381250" cy="304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6575" y="412074"/>
            <a:ext cx="1427497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0" dirty="0">
                <a:solidFill>
                  <a:srgbClr val="FFFFFF"/>
                </a:solidFill>
                <a:latin typeface="Arial"/>
                <a:cs typeface="Arial"/>
              </a:rPr>
              <a:t>Leader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5181" y="412074"/>
            <a:ext cx="1467698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1" dirty="0">
                <a:solidFill>
                  <a:srgbClr val="FFFFFF"/>
                </a:solidFill>
                <a:latin typeface="Arial"/>
                <a:cs typeface="Arial"/>
              </a:rPr>
              <a:t>Guides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1217" y="412074"/>
            <a:ext cx="383103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1992" y="412074"/>
            <a:ext cx="2306577" cy="435610"/>
          </a:xfrm>
          <a:prstGeom prst="rect">
            <a:avLst/>
          </a:prstGeom>
        </p:spPr>
        <p:txBody>
          <a:bodyPr wrap="square" lIns="0" tIns="21558" rIns="0" bIns="0" rtlCol="0">
            <a:noAutofit/>
          </a:bodyPr>
          <a:lstStyle/>
          <a:p>
            <a:pPr marL="12700">
              <a:lnSpc>
                <a:spcPts val="3395"/>
              </a:lnSpc>
            </a:pPr>
            <a:r>
              <a:rPr sz="3200" b="1" spc="-4" dirty="0">
                <a:solidFill>
                  <a:srgbClr val="FFFFFF"/>
                </a:solidFill>
                <a:latin typeface="Arial"/>
                <a:cs typeface="Arial"/>
              </a:rPr>
              <a:t>Handbooks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1219" y="5311400"/>
            <a:ext cx="2217654" cy="340290"/>
          </a:xfrm>
          <a:prstGeom prst="rect">
            <a:avLst/>
          </a:prstGeom>
        </p:spPr>
        <p:txBody>
          <a:bodyPr wrap="square" lIns="0" tIns="8636" rIns="0" bIns="0" rtlCol="0">
            <a:noAutofit/>
          </a:bodyPr>
          <a:lstStyle/>
          <a:p>
            <a:pPr algn="ctr">
              <a:lnSpc>
                <a:spcPts val="1360"/>
              </a:lnSpc>
            </a:pPr>
            <a:r>
              <a:rPr sz="1200" b="1" spc="1" dirty="0">
                <a:latin typeface="Calibri"/>
                <a:cs typeface="Calibri"/>
              </a:rPr>
              <a:t>Troop Leader Handbook. Volume I</a:t>
            </a:r>
            <a:endParaRPr sz="1200">
              <a:latin typeface="Calibri"/>
              <a:cs typeface="Calibri"/>
            </a:endParaRPr>
          </a:p>
          <a:p>
            <a:pPr marL="589406" marR="614101" algn="ctr">
              <a:lnSpc>
                <a:spcPts val="1280"/>
              </a:lnSpc>
            </a:pPr>
            <a:r>
              <a:rPr sz="1200" b="1" spc="1" dirty="0">
                <a:latin typeface="Calibri"/>
                <a:cs typeface="Calibri"/>
              </a:rPr>
              <a:t>starts page 144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2541" y="5316295"/>
            <a:ext cx="2278288" cy="178117"/>
          </a:xfrm>
          <a:prstGeom prst="rect">
            <a:avLst/>
          </a:prstGeom>
        </p:spPr>
        <p:txBody>
          <a:bodyPr wrap="square" lIns="0" tIns="8445" rIns="0" bIns="0" rtlCol="0">
            <a:noAutofit/>
          </a:bodyPr>
          <a:lstStyle/>
          <a:p>
            <a:pPr marL="12700">
              <a:lnSpc>
                <a:spcPts val="1330"/>
              </a:lnSpc>
            </a:pPr>
            <a:r>
              <a:rPr sz="1200" b="1" spc="-4" dirty="0">
                <a:latin typeface="Arial"/>
                <a:cs typeface="Arial"/>
              </a:rPr>
              <a:t>Troop Program Features I, II, III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36736" y="6634850"/>
            <a:ext cx="113044" cy="14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950" b="1" spc="9" dirty="0">
                <a:solidFill>
                  <a:srgbClr val="94B3D6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807</Words>
  <Application>Microsoft Office PowerPoint</Application>
  <PresentationFormat>On-screen Show (4:3)</PresentationFormat>
  <Paragraphs>300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MS UI Gothic</vt:lpstr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edler</cp:lastModifiedBy>
  <cp:revision>3</cp:revision>
  <dcterms:modified xsi:type="dcterms:W3CDTF">2020-05-06T01:28:16Z</dcterms:modified>
</cp:coreProperties>
</file>